
<file path=[Content_Types].xml><?xml version="1.0" encoding="utf-8"?>
<Types xmlns="http://schemas.openxmlformats.org/package/2006/content-types">
  <Default Extension="jpeg" ContentType="image/jpeg"/>
  <Default Extension="jpg" ContentType="image/jpeg"/>
  <Default Extension="m4a" ContentType="audio/mp4"/>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9" r:id="rId3"/>
    <p:sldId id="261" r:id="rId4"/>
    <p:sldId id="264" r:id="rId5"/>
    <p:sldId id="265" r:id="rId6"/>
    <p:sldId id="266" r:id="rId7"/>
    <p:sldId id="278" r:id="rId8"/>
    <p:sldId id="283" r:id="rId9"/>
    <p:sldId id="269" r:id="rId10"/>
    <p:sldId id="284" r:id="rId11"/>
    <p:sldId id="282"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4"/>
    <p:restoredTop sz="83044"/>
  </p:normalViewPr>
  <p:slideViewPr>
    <p:cSldViewPr snapToGrid="0">
      <p:cViewPr varScale="1">
        <p:scale>
          <a:sx n="96" d="100"/>
          <a:sy n="96" d="100"/>
        </p:scale>
        <p:origin x="168"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40E95-8661-7E4C-B5B6-D5DB08FD8118}" type="datetimeFigureOut">
              <a:rPr lang="en-US" smtClean="0"/>
              <a:t>12/19/23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C620B1-2CD2-534D-8645-17B289DDDF08}" type="slidenum">
              <a:rPr lang="en-US" smtClean="0"/>
              <a:t>‹#›</a:t>
            </a:fld>
            <a:endParaRPr lang="en-US"/>
          </a:p>
        </p:txBody>
      </p:sp>
    </p:spTree>
    <p:extLst>
      <p:ext uri="{BB962C8B-B14F-4D97-AF65-F5344CB8AC3E}">
        <p14:creationId xmlns:p14="http://schemas.microsoft.com/office/powerpoint/2010/main" val="298330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249e50a1a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Hello everyone. My name is </a:t>
            </a:r>
            <a:r>
              <a:rPr lang="en-US" sz="1800" dirty="0" err="1">
                <a:effectLst/>
                <a:latin typeface="Calibri" panose="020F0502020204030204" pitchFamily="34" charset="0"/>
              </a:rPr>
              <a:t>Rutika</a:t>
            </a:r>
            <a:r>
              <a:rPr lang="en-US" sz="1800" dirty="0">
                <a:effectLst/>
                <a:latin typeface="Calibri" panose="020F0502020204030204" pitchFamily="34" charset="0"/>
              </a:rPr>
              <a:t> </a:t>
            </a:r>
            <a:r>
              <a:rPr lang="en-US" sz="1800" dirty="0" err="1">
                <a:effectLst/>
                <a:latin typeface="Calibri" panose="020F0502020204030204" pitchFamily="34" charset="0"/>
              </a:rPr>
              <a:t>Moharir</a:t>
            </a:r>
            <a:r>
              <a:rPr lang="en-US" sz="1800" dirty="0">
                <a:effectLst/>
                <a:latin typeface="Calibri" panose="020F0502020204030204" pitchFamily="34" charset="0"/>
              </a:rPr>
              <a:t>, and here is my final project presentation for 15663: Computational Photography course at CMU. </a:t>
            </a:r>
          </a:p>
          <a:p>
            <a:pPr marL="0" marR="0">
              <a:spcBef>
                <a:spcPts val="0"/>
              </a:spcBef>
              <a:spcAft>
                <a:spcPts val="0"/>
              </a:spcAft>
            </a:pPr>
            <a:r>
              <a:rPr lang="en-US" sz="1800" dirty="0">
                <a:effectLst/>
                <a:latin typeface="Calibri" panose="020F0502020204030204" pitchFamily="34" charset="0"/>
              </a:rPr>
              <a:t>My project title is Using Light-field angular coherency for depth estimation. </a:t>
            </a:r>
          </a:p>
          <a:p>
            <a:pPr marL="0" lvl="0" indent="0" algn="l" rtl="0">
              <a:spcBef>
                <a:spcPts val="0"/>
              </a:spcBef>
              <a:spcAft>
                <a:spcPts val="0"/>
              </a:spcAft>
              <a:buNone/>
            </a:pPr>
            <a:endParaRPr dirty="0"/>
          </a:p>
        </p:txBody>
      </p:sp>
      <p:sp>
        <p:nvSpPr>
          <p:cNvPr id="119" name="Google Shape;119;g2a249e50a1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For this I used a metric known as Attainable likelihood measure.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we first remap the lighting estimate to the desired depths. Assuming that the cost, here the lighting at each pixel, $C(x, d)$ is perturbed by a gaussian noise due to the </a:t>
            </a:r>
            <a:r>
              <a:rPr lang="en-US" sz="1800" dirty="0" err="1">
                <a:effectLst/>
                <a:latin typeface="Calibri" panose="020F0502020204030204" pitchFamily="34" charset="0"/>
              </a:rPr>
              <a:t>specularity</a:t>
            </a:r>
            <a:r>
              <a:rPr lang="en-US" sz="1800" dirty="0">
                <a:effectLst/>
                <a:latin typeface="Calibri" panose="020F0502020204030204" pitchFamily="34" charset="0"/>
              </a:rPr>
              <a:t>. We wish to estimate the true lighting $l_0$ at the true depth $d_0$ which does not have the lowest cost after the cost is perturbed. The likelihood is proportional to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confidence C(x) is defined as the inverse of the sum of these probabilities for all possible depths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This equation produces a high confidence when the cost</a:t>
            </a:r>
          </a:p>
          <a:p>
            <a:pPr marL="0" marR="0">
              <a:spcBef>
                <a:spcPts val="0"/>
              </a:spcBef>
              <a:spcAft>
                <a:spcPts val="0"/>
              </a:spcAft>
            </a:pPr>
            <a:r>
              <a:rPr lang="en-US" sz="1800" dirty="0">
                <a:effectLst/>
                <a:latin typeface="Calibri" panose="020F0502020204030204" pitchFamily="34" charset="0"/>
              </a:rPr>
              <a:t>has a single sharp minimum. and a low confidence when we have several low minima.</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After </a:t>
            </a:r>
            <a:r>
              <a:rPr lang="en-US" sz="1800" dirty="0" err="1">
                <a:effectLst/>
                <a:latin typeface="Calibri" panose="020F0502020204030204" pitchFamily="34" charset="0"/>
              </a:rPr>
              <a:t>mesuring</a:t>
            </a:r>
            <a:r>
              <a:rPr lang="en-US" sz="1800" dirty="0">
                <a:effectLst/>
                <a:latin typeface="Calibri" panose="020F0502020204030204" pitchFamily="34" charset="0"/>
              </a:rPr>
              <a:t> the confidence of the lighting estimate  the final lighting estimation is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53180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Here are the results after reweighing of the estimated lighting. Unfortunately I couldn't get much </a:t>
            </a:r>
            <a:r>
              <a:rPr lang="en-US" sz="1800" dirty="0" err="1">
                <a:effectLst/>
                <a:latin typeface="Calibri" panose="020F0502020204030204" pitchFamily="34" charset="0"/>
              </a:rPr>
              <a:t>improvest</a:t>
            </a:r>
            <a:r>
              <a:rPr lang="en-US" sz="1800" dirty="0">
                <a:effectLst/>
                <a:latin typeface="Calibri" panose="020F0502020204030204" pitchFamily="34" charset="0"/>
              </a:rPr>
              <a:t> </a:t>
            </a:r>
            <a:r>
              <a:rPr lang="en-US" sz="1800" dirty="0" err="1">
                <a:effectLst/>
                <a:latin typeface="Calibri" panose="020F0502020204030204" pitchFamily="34" charset="0"/>
              </a:rPr>
              <a:t>Hene</a:t>
            </a:r>
            <a:r>
              <a:rPr lang="en-US" sz="1800" dirty="0">
                <a:effectLst/>
                <a:latin typeface="Calibri" panose="020F0502020204030204" pitchFamily="34" charset="0"/>
              </a:rPr>
              <a:t> I plan to continue working on this so that the pipeline can be used for any real world images irrespective of being </a:t>
            </a:r>
            <a:r>
              <a:rPr lang="en-US" sz="1800" dirty="0" err="1">
                <a:effectLst/>
                <a:latin typeface="Calibri" panose="020F0502020204030204" pitchFamily="34" charset="0"/>
              </a:rPr>
              <a:t>lambertian</a:t>
            </a:r>
            <a:r>
              <a:rPr lang="en-US" sz="1800" dirty="0">
                <a:effectLst/>
                <a:latin typeface="Calibri" panose="020F0502020204030204" pitchFamily="34" charset="0"/>
              </a:rPr>
              <a:t> or non </a:t>
            </a:r>
            <a:r>
              <a:rPr lang="en-US" sz="1800" dirty="0" err="1">
                <a:effectLst/>
                <a:latin typeface="Calibri" panose="020F0502020204030204" pitchFamily="34" charset="0"/>
              </a:rPr>
              <a:t>lambertian</a:t>
            </a:r>
            <a:r>
              <a:rPr lang="en-US" sz="1800" dirty="0">
                <a:effectLst/>
                <a:latin typeface="Calibri" panose="020F0502020204030204" pitchFamily="34" charset="0"/>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626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That is all I have for now. Thank you so much for you attention.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28732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As we can see, </a:t>
            </a:r>
            <a:r>
              <a:rPr lang="en-US" sz="1800" dirty="0">
                <a:effectLst/>
                <a:latin typeface="CMR10"/>
              </a:rPr>
              <a:t>having access to the full </a:t>
            </a:r>
            <a:r>
              <a:rPr lang="en-US" sz="1800" dirty="0" err="1">
                <a:effectLst/>
                <a:latin typeface="CMR10"/>
              </a:rPr>
              <a:t>lightfield</a:t>
            </a:r>
            <a:r>
              <a:rPr lang="en-US" sz="1800" dirty="0">
                <a:effectLst/>
                <a:latin typeface="CMR10"/>
              </a:rPr>
              <a:t> of a scene allows us to create images that correspond to different viewpoint, aperture, and focus settings. </a:t>
            </a:r>
          </a:p>
        </p:txBody>
      </p:sp>
    </p:spTree>
    <p:extLst>
      <p:ext uri="{BB962C8B-B14F-4D97-AF65-F5344CB8AC3E}">
        <p14:creationId xmlns:p14="http://schemas.microsoft.com/office/powerpoint/2010/main" val="4126278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This project is based on this paper that explores an approach which enables highly accurate depth recovery using not only the regularly used cues of defocus and correspondences, but improves the depth estimation by using cues from shading which helps refine the details in the </a:t>
            </a:r>
            <a:r>
              <a:rPr lang="en-US" sz="1800" dirty="0" err="1">
                <a:effectLst/>
                <a:latin typeface="Calibri" panose="020F0502020204030204" pitchFamily="34" charset="0"/>
              </a:rPr>
              <a:t>objects’s</a:t>
            </a:r>
            <a:r>
              <a:rPr lang="en-US" sz="1800" dirty="0">
                <a:effectLst/>
                <a:latin typeface="Calibri" panose="020F0502020204030204" pitchFamily="34" charset="0"/>
              </a:rPr>
              <a:t> shape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381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In a scene where the main lens is focused to point X with a distance α </a:t>
            </a:r>
            <a:r>
              <a:rPr lang="en-US" sz="1800" dirty="0">
                <a:effectLst/>
                <a:latin typeface="Cambria Math" panose="02040503050406030204" pitchFamily="18" charset="0"/>
              </a:rPr>
              <a:t>∗</a:t>
            </a:r>
            <a:r>
              <a:rPr lang="en-US" sz="1800" dirty="0">
                <a:effectLst/>
                <a:latin typeface="Calibri" panose="020F0502020204030204" pitchFamily="34" charset="0"/>
              </a:rPr>
              <a:t> from the camera,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the micro-lenses enable the sensor to capture different viewpoints represented as angular pixels as shown in this figure.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But how can we exploit this angular coherency?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We use the central pinhole image.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To shear the full 4D light-field image in order to refocus it to depth α, we remap the light field as follows,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where L is the input light-field image, Lα is the refocused image, (x, y) are the spatial coordinates, and (u, v) are the angular coordinates.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central viewpoint is located at (u, v) = (0, 0).</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Given the depth α </a:t>
            </a:r>
            <a:r>
              <a:rPr lang="en-US" sz="1800" dirty="0">
                <a:effectLst/>
                <a:latin typeface="Cambria Math" panose="02040503050406030204" pitchFamily="18" charset="0"/>
              </a:rPr>
              <a:t>∗</a:t>
            </a:r>
            <a:r>
              <a:rPr lang="en-US" sz="1800" dirty="0">
                <a:effectLst/>
                <a:latin typeface="Calibri" panose="020F0502020204030204" pitchFamily="34" charset="0"/>
              </a:rPr>
              <a:t> (x, y) for each spatial pixel (x, y), we calculate Lα</a:t>
            </a:r>
            <a:r>
              <a:rPr lang="en-US" sz="1800" dirty="0">
                <a:effectLst/>
                <a:latin typeface="Cambria Math" panose="02040503050406030204" pitchFamily="18" charset="0"/>
              </a:rPr>
              <a:t>∗</a:t>
            </a:r>
            <a:r>
              <a:rPr lang="en-US" sz="1800" dirty="0">
                <a:effectLst/>
                <a:latin typeface="Calibri" panose="020F0502020204030204" pitchFamily="34" charset="0"/>
              </a:rPr>
              <a:t> by refocusing each spatial pixel to its respective depth. Hence all angular rays converge to the same scene point when refocused at α </a:t>
            </a:r>
            <a:r>
              <a:rPr lang="en-US" sz="1800" dirty="0">
                <a:effectLst/>
                <a:latin typeface="Cambria Math" panose="02040503050406030204" pitchFamily="18" charset="0"/>
              </a:rPr>
              <a:t>∗</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mbria Math" panose="02040503050406030204" pitchFamily="18" charset="0"/>
              </a:rPr>
              <a:t>This is known as angular coherence</a:t>
            </a:r>
          </a:p>
          <a:p>
            <a:pPr marL="0" marR="0">
              <a:spcBef>
                <a:spcPts val="0"/>
              </a:spcBef>
              <a:spcAft>
                <a:spcPts val="0"/>
              </a:spcAft>
            </a:pPr>
            <a:r>
              <a:rPr lang="en-US" sz="1800" dirty="0">
                <a:effectLst/>
                <a:latin typeface="Cambria Math" panose="020405030504060302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mbria Math" panose="02040503050406030204" pitchFamily="18" charset="0"/>
              </a:rPr>
              <a:t>But since </a:t>
            </a:r>
            <a:r>
              <a:rPr lang="en-US" sz="1800" dirty="0">
                <a:effectLst/>
                <a:latin typeface="Calibri" panose="020F0502020204030204" pitchFamily="34" charset="0"/>
              </a:rPr>
              <a:t>α </a:t>
            </a:r>
            <a:r>
              <a:rPr lang="en-US" sz="1800" dirty="0">
                <a:effectLst/>
                <a:latin typeface="Cambria Math" panose="02040503050406030204" pitchFamily="18" charset="0"/>
              </a:rPr>
              <a:t>∗</a:t>
            </a:r>
            <a:r>
              <a:rPr lang="en-US" sz="1800" dirty="0">
                <a:effectLst/>
                <a:latin typeface="Calibri" panose="020F0502020204030204" pitchFamily="34" charset="0"/>
              </a:rPr>
              <a:t> is unknown we exploit the fact that for the center pinhole image P, where the angular coordinates are at (u, v) = (0, 0), the sheared x f (α), </a:t>
            </a:r>
            <a:r>
              <a:rPr lang="en-US" sz="1800" dirty="0" err="1">
                <a:effectLst/>
                <a:latin typeface="Calibri" panose="020F0502020204030204" pitchFamily="34" charset="0"/>
              </a:rPr>
              <a:t>yf</a:t>
            </a:r>
            <a:r>
              <a:rPr lang="en-US" sz="1800" dirty="0">
                <a:effectLst/>
                <a:latin typeface="Calibri" panose="020F0502020204030204" pitchFamily="34" charset="0"/>
              </a:rPr>
              <a:t> (α) are independent of (u, v). Hence The central angular coordinate always images the same point in the scene, regardless of the focus.</a:t>
            </a:r>
          </a:p>
          <a:p>
            <a:pPr marL="0" marR="0">
              <a:spcBef>
                <a:spcPts val="0"/>
              </a:spcBef>
              <a:spcAft>
                <a:spcPts val="0"/>
              </a:spcAft>
            </a:pPr>
            <a:endParaRPr lang="en-US" sz="1800" dirty="0">
              <a:effectLst/>
              <a:latin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4963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This property of refocusing allows us to get constraints from defocus, correspondence and shading cues. Namely,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For photo consistency in Lα</a:t>
            </a:r>
            <a:r>
              <a:rPr lang="en-US" sz="1800" dirty="0">
                <a:effectLst/>
                <a:latin typeface="Cambria Math" panose="02040503050406030204" pitchFamily="18" charset="0"/>
              </a:rPr>
              <a:t>∗</a:t>
            </a:r>
            <a:r>
              <a:rPr lang="en-US" sz="1800" dirty="0">
                <a:effectLst/>
                <a:latin typeface="Calibri" panose="020F0502020204030204" pitchFamily="34" charset="0"/>
              </a:rPr>
              <a:t> , for each pixel since all angular rays converge to the same point in the scene, the angular pixel colors converge to P(x, y)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For depth consistency the all angular pixel values should have the same depth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For Shading consistency Lα</a:t>
            </a:r>
            <a:r>
              <a:rPr lang="en-US" sz="1800" dirty="0">
                <a:effectLst/>
                <a:latin typeface="Cambria Math" panose="02040503050406030204" pitchFamily="18" charset="0"/>
              </a:rPr>
              <a:t>∗</a:t>
            </a:r>
            <a:r>
              <a:rPr lang="en-US" sz="1800" dirty="0">
                <a:effectLst/>
                <a:latin typeface="Calibri" panose="020F0502020204030204" pitchFamily="34" charset="0"/>
              </a:rPr>
              <a:t> is viewpoint independent giving us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67086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solidFill>
                  <a:srgbClr val="000000"/>
                </a:solidFill>
                <a:effectLst/>
                <a:latin typeface="Calibri" panose="020F0502020204030204" pitchFamily="34" charset="0"/>
              </a:rPr>
              <a:t>Following this, the depth estimation pipeline can be explained as follows </a:t>
            </a:r>
          </a:p>
          <a:p>
            <a:pPr marL="0" marR="0">
              <a:spcBef>
                <a:spcPts val="0"/>
              </a:spcBef>
              <a:spcAft>
                <a:spcPts val="0"/>
              </a:spcAft>
            </a:pPr>
            <a:r>
              <a:rPr lang="en-US" sz="1800" dirty="0">
                <a:solidFill>
                  <a:srgbClr val="000000"/>
                </a:solidFill>
                <a:effectLst/>
                <a:latin typeface="Calibri" panose="020F0502020204030204" pitchFamily="34" charset="0"/>
              </a:rPr>
              <a:t> </a:t>
            </a:r>
          </a:p>
          <a:p>
            <a:pPr marL="0" marR="0">
              <a:spcBef>
                <a:spcPts val="0"/>
              </a:spcBef>
              <a:spcAft>
                <a:spcPts val="0"/>
              </a:spcAft>
            </a:pPr>
            <a:r>
              <a:rPr lang="en-US" sz="1800" dirty="0">
                <a:solidFill>
                  <a:srgbClr val="000000"/>
                </a:solidFill>
                <a:effectLst/>
                <a:latin typeface="Calibri" panose="020F0502020204030204" pitchFamily="34" charset="0"/>
              </a:rPr>
              <a:t>The first step is to locally estimate the depth</a:t>
            </a:r>
          </a:p>
          <a:p>
            <a:pPr marL="0" marR="0">
              <a:spcBef>
                <a:spcPts val="0"/>
              </a:spcBef>
              <a:spcAft>
                <a:spcPts val="0"/>
              </a:spcAft>
            </a:pPr>
            <a:r>
              <a:rPr lang="en-US" sz="1800" dirty="0">
                <a:solidFill>
                  <a:srgbClr val="000000"/>
                </a:solidFill>
                <a:effectLst/>
                <a:latin typeface="Calibri" panose="020F0502020204030204" pitchFamily="34" charset="0"/>
              </a:rPr>
              <a:t>which provides defocus and correspondence cues</a:t>
            </a:r>
          </a:p>
          <a:p>
            <a:pPr marL="0" marR="0">
              <a:spcBef>
                <a:spcPts val="0"/>
              </a:spcBef>
              <a:spcAft>
                <a:spcPts val="0"/>
              </a:spcAft>
            </a:pPr>
            <a:endParaRPr lang="en-US" sz="1800" dirty="0">
              <a:solidFill>
                <a:srgbClr val="000000"/>
              </a:solidFill>
              <a:effectLst/>
              <a:latin typeface="Calibri" panose="020F0502020204030204" pitchFamily="34" charset="0"/>
            </a:endParaRPr>
          </a:p>
          <a:p>
            <a:pPr marL="0" marR="0">
              <a:spcBef>
                <a:spcPts val="0"/>
              </a:spcBef>
              <a:spcAft>
                <a:spcPts val="0"/>
              </a:spcAft>
            </a:pPr>
            <a:r>
              <a:rPr lang="en-US" sz="1800" dirty="0">
                <a:solidFill>
                  <a:srgbClr val="000000"/>
                </a:solidFill>
                <a:effectLst/>
                <a:latin typeface="Calibri" panose="020F0502020204030204" pitchFamily="34" charset="0"/>
              </a:rPr>
              <a:t>These two are then used to regularize depth without shading cues. </a:t>
            </a:r>
          </a:p>
          <a:p>
            <a:pPr marL="0" marR="0">
              <a:spcBef>
                <a:spcPts val="0"/>
              </a:spcBef>
              <a:spcAft>
                <a:spcPts val="0"/>
              </a:spcAft>
            </a:pPr>
            <a:endParaRPr lang="en-US" sz="1800" dirty="0">
              <a:solidFill>
                <a:srgbClr val="000000"/>
              </a:solidFill>
              <a:effectLst/>
              <a:latin typeface="Calibri" panose="020F0502020204030204" pitchFamily="34" charset="0"/>
            </a:endParaRPr>
          </a:p>
          <a:p>
            <a:pPr marL="0" marR="0">
              <a:spcBef>
                <a:spcPts val="0"/>
              </a:spcBef>
              <a:spcAft>
                <a:spcPts val="0"/>
              </a:spcAft>
            </a:pPr>
            <a:r>
              <a:rPr lang="en-US" sz="1800" dirty="0">
                <a:solidFill>
                  <a:srgbClr val="000000"/>
                </a:solidFill>
                <a:effectLst/>
                <a:latin typeface="Calibri" panose="020F0502020204030204" pitchFamily="34" charset="0"/>
              </a:rPr>
              <a:t>To improve this depth estimate further,  first estimate shading, which is further used to estimate lighting </a:t>
            </a:r>
          </a:p>
          <a:p>
            <a:pPr marL="0" marR="0">
              <a:spcBef>
                <a:spcPts val="0"/>
              </a:spcBef>
              <a:spcAft>
                <a:spcPts val="0"/>
              </a:spcAft>
            </a:pPr>
            <a:endParaRPr lang="en-US" sz="1800" dirty="0">
              <a:solidFill>
                <a:srgbClr val="000000"/>
              </a:solidFill>
              <a:effectLst/>
              <a:latin typeface="Calibri" panose="020F0502020204030204" pitchFamily="34" charset="0"/>
            </a:endParaRPr>
          </a:p>
          <a:p>
            <a:pPr marL="0" marR="0">
              <a:spcBef>
                <a:spcPts val="0"/>
              </a:spcBef>
              <a:spcAft>
                <a:spcPts val="0"/>
              </a:spcAft>
            </a:pPr>
            <a:r>
              <a:rPr lang="en-US" sz="1800" dirty="0">
                <a:solidFill>
                  <a:srgbClr val="000000"/>
                </a:solidFill>
                <a:effectLst/>
                <a:latin typeface="Calibri" panose="020F0502020204030204" pitchFamily="34" charset="0"/>
              </a:rPr>
              <a:t>Finally the lighting, shading, initial depth, and confidence is used  to regularize the  final depth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52380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This is the result on a flower image. We can see defocus confidence is high even in the noisy regions while correspondence provides sharper results. But even after combining both cues you can see the initial depth is mostly planar in low texture areas.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However, we can see how the angular coherency help estimate highly accurate shading and hence detailed depth.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5226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Another failure case is specular objects like this image of a bottle.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Since the algorithm works on the </a:t>
            </a:r>
            <a:r>
              <a:rPr lang="en-US" sz="1800" dirty="0" err="1">
                <a:effectLst/>
                <a:latin typeface="Calibri" panose="020F0502020204030204" pitchFamily="34" charset="0"/>
              </a:rPr>
              <a:t>assumtion</a:t>
            </a:r>
            <a:r>
              <a:rPr lang="en-US" sz="1800" dirty="0">
                <a:effectLst/>
                <a:latin typeface="Calibri" panose="020F0502020204030204" pitchFamily="34" charset="0"/>
              </a:rPr>
              <a:t> that we are picturing </a:t>
            </a:r>
            <a:r>
              <a:rPr lang="en-US" sz="1800" dirty="0" err="1">
                <a:effectLst/>
                <a:latin typeface="Calibri" panose="020F0502020204030204" pitchFamily="34" charset="0"/>
              </a:rPr>
              <a:t>lambertian</a:t>
            </a:r>
            <a:r>
              <a:rPr lang="en-US" sz="1800" dirty="0">
                <a:effectLst/>
                <a:latin typeface="Calibri" panose="020F0502020204030204" pitchFamily="34" charset="0"/>
              </a:rPr>
              <a:t> surfaces,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the defocus and correspondence response is mostly negligible hence giving us planar depth.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34542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Hence as a possible solution would be to identify and remove the specular component.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I tried to implement a simple approach based on the observation that Specular pixels will have higher intensities in the estimated lighting.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Therefore our task is to </a:t>
            </a:r>
            <a:r>
              <a:rPr lang="en-US" sz="1800" dirty="0" err="1">
                <a:effectLst/>
                <a:latin typeface="Calibri" panose="020F0502020204030204" pitchFamily="34" charset="0"/>
              </a:rPr>
              <a:t>classifiy</a:t>
            </a:r>
            <a:r>
              <a:rPr lang="en-US" sz="1800" dirty="0">
                <a:effectLst/>
                <a:latin typeface="Calibri" panose="020F0502020204030204" pitchFamily="34" charset="0"/>
              </a:rPr>
              <a:t> every </a:t>
            </a:r>
            <a:r>
              <a:rPr lang="en-US" sz="1800" dirty="0" err="1">
                <a:effectLst/>
                <a:latin typeface="Calibri" panose="020F0502020204030204" pitchFamily="34" charset="0"/>
              </a:rPr>
              <a:t>pixek</a:t>
            </a:r>
            <a:r>
              <a:rPr lang="en-US" sz="1800" dirty="0">
                <a:effectLst/>
                <a:latin typeface="Calibri" panose="020F0502020204030204" pitchFamily="34" charset="0"/>
              </a:rPr>
              <a:t> in the lighting estimate as diffuse or specular.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One approach is to estimate a confidence measure (i.e. high confidence if a pixel is specular) along with the lighting estimation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96589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89AE-612B-3282-C16B-D416884745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E2A233-7DE7-6D34-FC30-55452FEAE3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910D88-3BDB-07B7-9AC0-1665C73B376B}"/>
              </a:ext>
            </a:extLst>
          </p:cNvPr>
          <p:cNvSpPr>
            <a:spLocks noGrp="1"/>
          </p:cNvSpPr>
          <p:nvPr>
            <p:ph type="dt" sz="half" idx="10"/>
          </p:nvPr>
        </p:nvSpPr>
        <p:spPr/>
        <p:txBody>
          <a:bodyPr/>
          <a:lstStyle/>
          <a:p>
            <a:fld id="{27B68E63-826C-F849-9063-A184A9C607F0}" type="datetimeFigureOut">
              <a:rPr lang="en-US" smtClean="0"/>
              <a:t>12/19/23</a:t>
            </a:fld>
            <a:endParaRPr lang="en-US"/>
          </a:p>
        </p:txBody>
      </p:sp>
      <p:sp>
        <p:nvSpPr>
          <p:cNvPr id="5" name="Footer Placeholder 4">
            <a:extLst>
              <a:ext uri="{FF2B5EF4-FFF2-40B4-BE49-F238E27FC236}">
                <a16:creationId xmlns:a16="http://schemas.microsoft.com/office/drawing/2014/main" id="{D768C70A-9FB4-DEB1-852E-48D9DB281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FAAB4-C824-09AA-9E1C-618F090DBAF2}"/>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511855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6212-CDC2-9DB3-3AD5-2CE1F23A4E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F400D0-A19B-1FD1-1272-9B079EB4AA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DBD95-3D9B-5930-2286-CC3161DFEC38}"/>
              </a:ext>
            </a:extLst>
          </p:cNvPr>
          <p:cNvSpPr>
            <a:spLocks noGrp="1"/>
          </p:cNvSpPr>
          <p:nvPr>
            <p:ph type="dt" sz="half" idx="10"/>
          </p:nvPr>
        </p:nvSpPr>
        <p:spPr/>
        <p:txBody>
          <a:bodyPr/>
          <a:lstStyle/>
          <a:p>
            <a:fld id="{27B68E63-826C-F849-9063-A184A9C607F0}" type="datetimeFigureOut">
              <a:rPr lang="en-US" smtClean="0"/>
              <a:t>12/19/23</a:t>
            </a:fld>
            <a:endParaRPr lang="en-US"/>
          </a:p>
        </p:txBody>
      </p:sp>
      <p:sp>
        <p:nvSpPr>
          <p:cNvPr id="5" name="Footer Placeholder 4">
            <a:extLst>
              <a:ext uri="{FF2B5EF4-FFF2-40B4-BE49-F238E27FC236}">
                <a16:creationId xmlns:a16="http://schemas.microsoft.com/office/drawing/2014/main" id="{2C395314-75F0-C09B-FD8D-07CE491E6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0DD68-F72B-939E-3B83-5389CF6D1976}"/>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018769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24EDD8-D712-F473-7D74-1E752176C0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601163-E2A6-DC6B-3294-76F98B9850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83184-9435-9890-3ABC-6272123A6CA5}"/>
              </a:ext>
            </a:extLst>
          </p:cNvPr>
          <p:cNvSpPr>
            <a:spLocks noGrp="1"/>
          </p:cNvSpPr>
          <p:nvPr>
            <p:ph type="dt" sz="half" idx="10"/>
          </p:nvPr>
        </p:nvSpPr>
        <p:spPr/>
        <p:txBody>
          <a:bodyPr/>
          <a:lstStyle/>
          <a:p>
            <a:fld id="{27B68E63-826C-F849-9063-A184A9C607F0}" type="datetimeFigureOut">
              <a:rPr lang="en-US" smtClean="0"/>
              <a:t>12/19/23</a:t>
            </a:fld>
            <a:endParaRPr lang="en-US"/>
          </a:p>
        </p:txBody>
      </p:sp>
      <p:sp>
        <p:nvSpPr>
          <p:cNvPr id="5" name="Footer Placeholder 4">
            <a:extLst>
              <a:ext uri="{FF2B5EF4-FFF2-40B4-BE49-F238E27FC236}">
                <a16:creationId xmlns:a16="http://schemas.microsoft.com/office/drawing/2014/main" id="{FEC4D8A8-F060-8765-5826-BEBDF64DE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D15D1-CB80-DB4B-D6F8-789D2F11A230}"/>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012243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50"/>
        <p:cNvGrpSpPr/>
        <p:nvPr/>
      </p:nvGrpSpPr>
      <p:grpSpPr>
        <a:xfrm>
          <a:off x="0" y="0"/>
          <a:ext cx="0" cy="0"/>
          <a:chOff x="0" y="0"/>
          <a:chExt cx="0" cy="0"/>
        </a:xfrm>
      </p:grpSpPr>
      <p:pic>
        <p:nvPicPr>
          <p:cNvPr id="51" name="Google Shape;51;p13"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2" name="Google Shape;52;p13"/>
          <p:cNvSpPr/>
          <p:nvPr/>
        </p:nvSpPr>
        <p:spPr>
          <a:xfrm>
            <a:off x="4972832" y="0"/>
            <a:ext cx="7219200" cy="6858000"/>
          </a:xfrm>
          <a:prstGeom prst="rect">
            <a:avLst/>
          </a:prstGeom>
          <a:solidFill>
            <a:srgbClr val="F2F2F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867" b="0" i="0" u="none" strike="noStrike" cap="none">
              <a:solidFill>
                <a:srgbClr val="000000"/>
              </a:solidFill>
              <a:latin typeface="Calibri"/>
              <a:ea typeface="Calibri"/>
              <a:cs typeface="Calibri"/>
              <a:sym typeface="Calibri"/>
            </a:endParaRPr>
          </a:p>
        </p:txBody>
      </p:sp>
      <p:cxnSp>
        <p:nvCxnSpPr>
          <p:cNvPr id="53" name="Google Shape;53;p13"/>
          <p:cNvCxnSpPr/>
          <p:nvPr/>
        </p:nvCxnSpPr>
        <p:spPr>
          <a:xfrm>
            <a:off x="5776231" y="3745281"/>
            <a:ext cx="5687200" cy="0"/>
          </a:xfrm>
          <a:prstGeom prst="straightConnector1">
            <a:avLst/>
          </a:prstGeom>
          <a:noFill/>
          <a:ln w="25400" cap="flat" cmpd="sng">
            <a:solidFill>
              <a:srgbClr val="A6A6A6"/>
            </a:solidFill>
            <a:prstDash val="solid"/>
            <a:miter lim="8000"/>
            <a:headEnd type="none" w="sm" len="sm"/>
            <a:tailEnd type="none" w="sm" len="sm"/>
          </a:ln>
        </p:spPr>
      </p:cxnSp>
      <p:sp>
        <p:nvSpPr>
          <p:cNvPr id="54" name="Google Shape;54;p13"/>
          <p:cNvSpPr txBox="1">
            <a:spLocks noGrp="1"/>
          </p:cNvSpPr>
          <p:nvPr>
            <p:ph type="body" idx="1"/>
          </p:nvPr>
        </p:nvSpPr>
        <p:spPr>
          <a:xfrm>
            <a:off x="5732463" y="2284413"/>
            <a:ext cx="5730800" cy="1200000"/>
          </a:xfrm>
          <a:prstGeom prst="rect">
            <a:avLst/>
          </a:prstGeom>
          <a:noFill/>
          <a:ln>
            <a:noFill/>
          </a:ln>
        </p:spPr>
        <p:txBody>
          <a:bodyPr spcFirstLastPara="1" wrap="square" lIns="34275" tIns="34275" rIns="34275" bIns="34275" anchor="ctr" anchorCtr="0">
            <a:normAutofit/>
          </a:bodyPr>
          <a:lstStyle>
            <a:lvl1pPr marL="609585" lvl="0" indent="-304792" algn="l" rtl="0">
              <a:lnSpc>
                <a:spcPct val="90000"/>
              </a:lnSpc>
              <a:spcBef>
                <a:spcPts val="1067"/>
              </a:spcBef>
              <a:spcAft>
                <a:spcPts val="0"/>
              </a:spcAft>
              <a:buClr>
                <a:srgbClr val="5D5D5D"/>
              </a:buClr>
              <a:buSzPts val="2700"/>
              <a:buFont typeface="Open Sans Light"/>
              <a:buNone/>
              <a:defRPr sz="3600">
                <a:solidFill>
                  <a:srgbClr val="5D5D5D"/>
                </a:solidFill>
                <a:latin typeface="Open Sans Light"/>
                <a:ea typeface="Open Sans Light"/>
                <a:cs typeface="Open Sans Light"/>
                <a:sym typeface="Open Sans Light"/>
              </a:defRPr>
            </a:lvl1pPr>
            <a:lvl2pPr marL="1219170" lvl="1" indent="-533387" algn="l" rtl="0">
              <a:lnSpc>
                <a:spcPct val="90000"/>
              </a:lnSpc>
              <a:spcBef>
                <a:spcPts val="1067"/>
              </a:spcBef>
              <a:spcAft>
                <a:spcPts val="0"/>
              </a:spcAft>
              <a:buClr>
                <a:srgbClr val="5D5D5D"/>
              </a:buClr>
              <a:buSzPts val="2700"/>
              <a:buFont typeface="Open Sans Light"/>
              <a:buChar char="○"/>
              <a:defRPr sz="3600">
                <a:solidFill>
                  <a:srgbClr val="5D5D5D"/>
                </a:solidFill>
                <a:latin typeface="Open Sans Light"/>
                <a:ea typeface="Open Sans Light"/>
                <a:cs typeface="Open Sans Light"/>
                <a:sym typeface="Open Sans Light"/>
              </a:defRPr>
            </a:lvl2pPr>
            <a:lvl3pPr marL="1828754" lvl="2" indent="-533387" algn="l" rtl="0">
              <a:lnSpc>
                <a:spcPct val="90000"/>
              </a:lnSpc>
              <a:spcBef>
                <a:spcPts val="1067"/>
              </a:spcBef>
              <a:spcAft>
                <a:spcPts val="0"/>
              </a:spcAft>
              <a:buClr>
                <a:srgbClr val="5D5D5D"/>
              </a:buClr>
              <a:buSzPts val="2700"/>
              <a:buFont typeface="Open Sans Light"/>
              <a:buChar char="■"/>
              <a:defRPr sz="3600">
                <a:solidFill>
                  <a:srgbClr val="5D5D5D"/>
                </a:solidFill>
                <a:latin typeface="Open Sans Light"/>
                <a:ea typeface="Open Sans Light"/>
                <a:cs typeface="Open Sans Light"/>
                <a:sym typeface="Open Sans Light"/>
              </a:defRPr>
            </a:lvl3pPr>
            <a:lvl4pPr marL="2438339" lvl="3" indent="-533387" algn="l" rtl="0">
              <a:lnSpc>
                <a:spcPct val="90000"/>
              </a:lnSpc>
              <a:spcBef>
                <a:spcPts val="1067"/>
              </a:spcBef>
              <a:spcAft>
                <a:spcPts val="0"/>
              </a:spcAft>
              <a:buClr>
                <a:srgbClr val="5D5D5D"/>
              </a:buClr>
              <a:buSzPts val="2700"/>
              <a:buFont typeface="Open Sans Light"/>
              <a:buChar char="●"/>
              <a:defRPr sz="3600">
                <a:solidFill>
                  <a:srgbClr val="5D5D5D"/>
                </a:solidFill>
                <a:latin typeface="Open Sans Light"/>
                <a:ea typeface="Open Sans Light"/>
                <a:cs typeface="Open Sans Light"/>
                <a:sym typeface="Open Sans Light"/>
              </a:defRPr>
            </a:lvl4pPr>
            <a:lvl5pPr marL="3047924" lvl="4" indent="-533387" algn="l" rtl="0">
              <a:lnSpc>
                <a:spcPct val="90000"/>
              </a:lnSpc>
              <a:spcBef>
                <a:spcPts val="1067"/>
              </a:spcBef>
              <a:spcAft>
                <a:spcPts val="0"/>
              </a:spcAft>
              <a:buClr>
                <a:srgbClr val="5D5D5D"/>
              </a:buClr>
              <a:buSzPts val="2700"/>
              <a:buFont typeface="Open Sans Light"/>
              <a:buChar char="○"/>
              <a:defRPr sz="3600">
                <a:solidFill>
                  <a:srgbClr val="5D5D5D"/>
                </a:solidFill>
                <a:latin typeface="Open Sans Light"/>
                <a:ea typeface="Open Sans Light"/>
                <a:cs typeface="Open Sans Light"/>
                <a:sym typeface="Open Sans Light"/>
              </a:defRPr>
            </a:lvl5pPr>
            <a:lvl6pPr marL="3657509" lvl="5" indent="-372524" algn="l" rtl="0">
              <a:lnSpc>
                <a:spcPct val="90000"/>
              </a:lnSpc>
              <a:spcBef>
                <a:spcPts val="2267"/>
              </a:spcBef>
              <a:spcAft>
                <a:spcPts val="0"/>
              </a:spcAft>
              <a:buClr>
                <a:srgbClr val="000000"/>
              </a:buClr>
              <a:buSzPts val="800"/>
              <a:buChar char="■"/>
              <a:defRPr/>
            </a:lvl6pPr>
            <a:lvl7pPr marL="4267093" lvl="6" indent="-372524" algn="l" rtl="0">
              <a:lnSpc>
                <a:spcPct val="90000"/>
              </a:lnSpc>
              <a:spcBef>
                <a:spcPts val="2267"/>
              </a:spcBef>
              <a:spcAft>
                <a:spcPts val="0"/>
              </a:spcAft>
              <a:buClr>
                <a:srgbClr val="000000"/>
              </a:buClr>
              <a:buSzPts val="800"/>
              <a:buChar char="●"/>
              <a:defRPr/>
            </a:lvl7pPr>
            <a:lvl8pPr marL="4876678" lvl="7" indent="-372524" algn="l" rtl="0">
              <a:lnSpc>
                <a:spcPct val="90000"/>
              </a:lnSpc>
              <a:spcBef>
                <a:spcPts val="2267"/>
              </a:spcBef>
              <a:spcAft>
                <a:spcPts val="0"/>
              </a:spcAft>
              <a:buClr>
                <a:srgbClr val="000000"/>
              </a:buClr>
              <a:buSzPts val="800"/>
              <a:buChar char="○"/>
              <a:defRPr/>
            </a:lvl8pPr>
            <a:lvl9pPr marL="5486263" lvl="8" indent="-372524" algn="l" rtl="0">
              <a:lnSpc>
                <a:spcPct val="90000"/>
              </a:lnSpc>
              <a:spcBef>
                <a:spcPts val="2267"/>
              </a:spcBef>
              <a:spcAft>
                <a:spcPts val="0"/>
              </a:spcAft>
              <a:buClr>
                <a:srgbClr val="000000"/>
              </a:buClr>
              <a:buSzPts val="800"/>
              <a:buChar char="■"/>
              <a:defRPr/>
            </a:lvl9pPr>
          </a:lstStyle>
          <a:p>
            <a:endParaRPr/>
          </a:p>
        </p:txBody>
      </p:sp>
      <p:sp>
        <p:nvSpPr>
          <p:cNvPr id="55" name="Google Shape;55;p13"/>
          <p:cNvSpPr txBox="1">
            <a:spLocks noGrp="1"/>
          </p:cNvSpPr>
          <p:nvPr>
            <p:ph type="body" idx="2"/>
          </p:nvPr>
        </p:nvSpPr>
        <p:spPr>
          <a:xfrm>
            <a:off x="5788025" y="4026801"/>
            <a:ext cx="3270400" cy="338000"/>
          </a:xfrm>
          <a:prstGeom prst="rect">
            <a:avLst/>
          </a:prstGeom>
          <a:noFill/>
          <a:ln>
            <a:noFill/>
          </a:ln>
        </p:spPr>
        <p:txBody>
          <a:bodyPr spcFirstLastPara="1" wrap="square" lIns="34275" tIns="34275" rIns="34275" bIns="34275" anchor="ctr" anchorCtr="0">
            <a:normAutofit/>
          </a:bodyPr>
          <a:lstStyle>
            <a:lvl1pPr marL="609585" lvl="0" indent="-304792" algn="l" rtl="0">
              <a:lnSpc>
                <a:spcPct val="90000"/>
              </a:lnSpc>
              <a:spcBef>
                <a:spcPts val="1067"/>
              </a:spcBef>
              <a:spcAft>
                <a:spcPts val="0"/>
              </a:spcAft>
              <a:buClr>
                <a:srgbClr val="5D5D5D"/>
              </a:buClr>
              <a:buSzPts val="1200"/>
              <a:buFont typeface="Open Sans"/>
              <a:buNone/>
              <a:defRPr sz="1600" b="1" cap="none">
                <a:solidFill>
                  <a:srgbClr val="5D5D5D"/>
                </a:solidFill>
                <a:latin typeface="Open Sans"/>
                <a:ea typeface="Open Sans"/>
                <a:cs typeface="Open Sans"/>
                <a:sym typeface="Open Sans"/>
              </a:defRPr>
            </a:lvl1pPr>
            <a:lvl2pPr marL="1219170" lvl="1" indent="-372524" algn="l" rtl="0">
              <a:lnSpc>
                <a:spcPct val="90000"/>
              </a:lnSpc>
              <a:spcBef>
                <a:spcPts val="2267"/>
              </a:spcBef>
              <a:spcAft>
                <a:spcPts val="0"/>
              </a:spcAft>
              <a:buClr>
                <a:srgbClr val="000000"/>
              </a:buClr>
              <a:buSzPts val="800"/>
              <a:buChar char="○"/>
              <a:defRPr/>
            </a:lvl2pPr>
            <a:lvl3pPr marL="1828754" lvl="2" indent="-372524" algn="l" rtl="0">
              <a:lnSpc>
                <a:spcPct val="90000"/>
              </a:lnSpc>
              <a:spcBef>
                <a:spcPts val="2267"/>
              </a:spcBef>
              <a:spcAft>
                <a:spcPts val="0"/>
              </a:spcAft>
              <a:buClr>
                <a:srgbClr val="000000"/>
              </a:buClr>
              <a:buSzPts val="800"/>
              <a:buChar char="■"/>
              <a:defRPr/>
            </a:lvl3pPr>
            <a:lvl4pPr marL="2438339" lvl="3" indent="-372524" algn="l" rtl="0">
              <a:lnSpc>
                <a:spcPct val="90000"/>
              </a:lnSpc>
              <a:spcBef>
                <a:spcPts val="2267"/>
              </a:spcBef>
              <a:spcAft>
                <a:spcPts val="0"/>
              </a:spcAft>
              <a:buClr>
                <a:srgbClr val="000000"/>
              </a:buClr>
              <a:buSzPts val="800"/>
              <a:buChar char="●"/>
              <a:defRPr/>
            </a:lvl4pPr>
            <a:lvl5pPr marL="3047924" lvl="4" indent="-372524" algn="l" rtl="0">
              <a:lnSpc>
                <a:spcPct val="90000"/>
              </a:lnSpc>
              <a:spcBef>
                <a:spcPts val="2267"/>
              </a:spcBef>
              <a:spcAft>
                <a:spcPts val="0"/>
              </a:spcAft>
              <a:buClr>
                <a:srgbClr val="000000"/>
              </a:buClr>
              <a:buSzPts val="800"/>
              <a:buChar char="○"/>
              <a:defRPr/>
            </a:lvl5pPr>
            <a:lvl6pPr marL="3657509" lvl="5" indent="-372524" algn="l" rtl="0">
              <a:lnSpc>
                <a:spcPct val="90000"/>
              </a:lnSpc>
              <a:spcBef>
                <a:spcPts val="2267"/>
              </a:spcBef>
              <a:spcAft>
                <a:spcPts val="0"/>
              </a:spcAft>
              <a:buClr>
                <a:srgbClr val="000000"/>
              </a:buClr>
              <a:buSzPts val="800"/>
              <a:buChar char="■"/>
              <a:defRPr/>
            </a:lvl6pPr>
            <a:lvl7pPr marL="4267093" lvl="6" indent="-372524" algn="l" rtl="0">
              <a:lnSpc>
                <a:spcPct val="90000"/>
              </a:lnSpc>
              <a:spcBef>
                <a:spcPts val="2267"/>
              </a:spcBef>
              <a:spcAft>
                <a:spcPts val="0"/>
              </a:spcAft>
              <a:buClr>
                <a:srgbClr val="000000"/>
              </a:buClr>
              <a:buSzPts val="800"/>
              <a:buChar char="●"/>
              <a:defRPr/>
            </a:lvl7pPr>
            <a:lvl8pPr marL="4876678" lvl="7" indent="-372524" algn="l" rtl="0">
              <a:lnSpc>
                <a:spcPct val="90000"/>
              </a:lnSpc>
              <a:spcBef>
                <a:spcPts val="2267"/>
              </a:spcBef>
              <a:spcAft>
                <a:spcPts val="0"/>
              </a:spcAft>
              <a:buClr>
                <a:srgbClr val="000000"/>
              </a:buClr>
              <a:buSzPts val="800"/>
              <a:buChar char="○"/>
              <a:defRPr/>
            </a:lvl8pPr>
            <a:lvl9pPr marL="5486263" lvl="8" indent="-372524" algn="l" rtl="0">
              <a:lnSpc>
                <a:spcPct val="90000"/>
              </a:lnSpc>
              <a:spcBef>
                <a:spcPts val="2267"/>
              </a:spcBef>
              <a:spcAft>
                <a:spcPts val="0"/>
              </a:spcAft>
              <a:buClr>
                <a:srgbClr val="000000"/>
              </a:buClr>
              <a:buSzPts val="800"/>
              <a:buChar char="■"/>
              <a:defRPr/>
            </a:lvl9pPr>
          </a:lstStyle>
          <a:p>
            <a:endParaRPr/>
          </a:p>
        </p:txBody>
      </p:sp>
      <p:pic>
        <p:nvPicPr>
          <p:cNvPr id="56" name="Google Shape;56;p13" descr="Picture 8"/>
          <p:cNvPicPr preferRelativeResize="0"/>
          <p:nvPr/>
        </p:nvPicPr>
        <p:blipFill rotWithShape="1">
          <a:blip r:embed="rId3">
            <a:alphaModFix/>
          </a:blip>
          <a:srcRect/>
          <a:stretch/>
        </p:blipFill>
        <p:spPr>
          <a:xfrm>
            <a:off x="2604543" y="2556220"/>
            <a:ext cx="2078104" cy="1319672"/>
          </a:xfrm>
          <a:prstGeom prst="rect">
            <a:avLst/>
          </a:prstGeom>
          <a:noFill/>
          <a:ln>
            <a:noFill/>
          </a:ln>
        </p:spPr>
      </p:pic>
      <p:sp>
        <p:nvSpPr>
          <p:cNvPr id="57" name="Google Shape;57;p13"/>
          <p:cNvSpPr txBox="1">
            <a:spLocks noGrp="1"/>
          </p:cNvSpPr>
          <p:nvPr>
            <p:ph type="body" idx="3"/>
          </p:nvPr>
        </p:nvSpPr>
        <p:spPr>
          <a:xfrm>
            <a:off x="5781891" y="4449076"/>
            <a:ext cx="5926400" cy="646000"/>
          </a:xfrm>
          <a:prstGeom prst="rect">
            <a:avLst/>
          </a:prstGeom>
          <a:noFill/>
          <a:ln>
            <a:noFill/>
          </a:ln>
        </p:spPr>
        <p:txBody>
          <a:bodyPr spcFirstLastPara="1" wrap="square" lIns="34275" tIns="34275" rIns="34275" bIns="34275" anchor="t" anchorCtr="0">
            <a:normAutofit/>
          </a:bodyPr>
          <a:lstStyle>
            <a:lvl1pPr marL="609585" lvl="0" indent="-304792" algn="l" rtl="0">
              <a:lnSpc>
                <a:spcPct val="100000"/>
              </a:lnSpc>
              <a:spcBef>
                <a:spcPts val="0"/>
              </a:spcBef>
              <a:spcAft>
                <a:spcPts val="0"/>
              </a:spcAft>
              <a:buClr>
                <a:srgbClr val="5D5D5D"/>
              </a:buClr>
              <a:buSzPts val="1400"/>
              <a:buFont typeface="Open Sans"/>
              <a:buNone/>
              <a:defRPr sz="1867">
                <a:solidFill>
                  <a:srgbClr val="5D5D5D"/>
                </a:solidFill>
                <a:latin typeface="Open Sans"/>
                <a:ea typeface="Open Sans"/>
                <a:cs typeface="Open Sans"/>
                <a:sym typeface="Open Sans"/>
              </a:defRPr>
            </a:lvl1pPr>
            <a:lvl2pPr marL="1219170" lvl="1" indent="-372524" algn="l" rtl="0">
              <a:lnSpc>
                <a:spcPct val="90000"/>
              </a:lnSpc>
              <a:spcBef>
                <a:spcPts val="2267"/>
              </a:spcBef>
              <a:spcAft>
                <a:spcPts val="0"/>
              </a:spcAft>
              <a:buClr>
                <a:srgbClr val="000000"/>
              </a:buClr>
              <a:buSzPts val="800"/>
              <a:buChar char="○"/>
              <a:defRPr/>
            </a:lvl2pPr>
            <a:lvl3pPr marL="1828754" lvl="2" indent="-372524" algn="l" rtl="0">
              <a:lnSpc>
                <a:spcPct val="90000"/>
              </a:lnSpc>
              <a:spcBef>
                <a:spcPts val="2267"/>
              </a:spcBef>
              <a:spcAft>
                <a:spcPts val="0"/>
              </a:spcAft>
              <a:buClr>
                <a:srgbClr val="000000"/>
              </a:buClr>
              <a:buSzPts val="800"/>
              <a:buChar char="■"/>
              <a:defRPr/>
            </a:lvl3pPr>
            <a:lvl4pPr marL="2438339" lvl="3" indent="-372524" algn="l" rtl="0">
              <a:lnSpc>
                <a:spcPct val="90000"/>
              </a:lnSpc>
              <a:spcBef>
                <a:spcPts val="2267"/>
              </a:spcBef>
              <a:spcAft>
                <a:spcPts val="0"/>
              </a:spcAft>
              <a:buClr>
                <a:srgbClr val="000000"/>
              </a:buClr>
              <a:buSzPts val="800"/>
              <a:buChar char="●"/>
              <a:defRPr/>
            </a:lvl4pPr>
            <a:lvl5pPr marL="3047924" lvl="4" indent="-372524" algn="l" rtl="0">
              <a:lnSpc>
                <a:spcPct val="90000"/>
              </a:lnSpc>
              <a:spcBef>
                <a:spcPts val="2267"/>
              </a:spcBef>
              <a:spcAft>
                <a:spcPts val="0"/>
              </a:spcAft>
              <a:buClr>
                <a:srgbClr val="000000"/>
              </a:buClr>
              <a:buSzPts val="800"/>
              <a:buChar char="○"/>
              <a:defRPr/>
            </a:lvl5pPr>
            <a:lvl6pPr marL="3657509" lvl="5" indent="-372524" algn="l" rtl="0">
              <a:lnSpc>
                <a:spcPct val="90000"/>
              </a:lnSpc>
              <a:spcBef>
                <a:spcPts val="2267"/>
              </a:spcBef>
              <a:spcAft>
                <a:spcPts val="0"/>
              </a:spcAft>
              <a:buClr>
                <a:srgbClr val="000000"/>
              </a:buClr>
              <a:buSzPts val="800"/>
              <a:buChar char="■"/>
              <a:defRPr/>
            </a:lvl6pPr>
            <a:lvl7pPr marL="4267093" lvl="6" indent="-372524" algn="l" rtl="0">
              <a:lnSpc>
                <a:spcPct val="90000"/>
              </a:lnSpc>
              <a:spcBef>
                <a:spcPts val="2267"/>
              </a:spcBef>
              <a:spcAft>
                <a:spcPts val="0"/>
              </a:spcAft>
              <a:buClr>
                <a:srgbClr val="000000"/>
              </a:buClr>
              <a:buSzPts val="800"/>
              <a:buChar char="●"/>
              <a:defRPr/>
            </a:lvl7pPr>
            <a:lvl8pPr marL="4876678" lvl="7" indent="-372524" algn="l" rtl="0">
              <a:lnSpc>
                <a:spcPct val="90000"/>
              </a:lnSpc>
              <a:spcBef>
                <a:spcPts val="2267"/>
              </a:spcBef>
              <a:spcAft>
                <a:spcPts val="0"/>
              </a:spcAft>
              <a:buClr>
                <a:srgbClr val="000000"/>
              </a:buClr>
              <a:buSzPts val="800"/>
              <a:buChar char="○"/>
              <a:defRPr/>
            </a:lvl8pPr>
            <a:lvl9pPr marL="5486263" lvl="8" indent="-372524" algn="l" rtl="0">
              <a:lnSpc>
                <a:spcPct val="90000"/>
              </a:lnSpc>
              <a:spcBef>
                <a:spcPts val="2267"/>
              </a:spcBef>
              <a:spcAft>
                <a:spcPts val="0"/>
              </a:spcAft>
              <a:buClr>
                <a:srgbClr val="000000"/>
              </a:buClr>
              <a:buSzPts val="800"/>
              <a:buChar char="■"/>
              <a:defRPr/>
            </a:lvl9pPr>
          </a:lstStyle>
          <a:p>
            <a:endParaRPr/>
          </a:p>
        </p:txBody>
      </p:sp>
      <p:cxnSp>
        <p:nvCxnSpPr>
          <p:cNvPr id="58" name="Google Shape;58;p13"/>
          <p:cNvCxnSpPr/>
          <p:nvPr/>
        </p:nvCxnSpPr>
        <p:spPr>
          <a:xfrm>
            <a:off x="5776231" y="4913528"/>
            <a:ext cx="5687200" cy="0"/>
          </a:xfrm>
          <a:prstGeom prst="straightConnector1">
            <a:avLst/>
          </a:prstGeom>
          <a:noFill/>
          <a:ln w="25400" cap="flat" cmpd="sng">
            <a:solidFill>
              <a:srgbClr val="A6A6A6"/>
            </a:solidFill>
            <a:prstDash val="solid"/>
            <a:miter lim="8000"/>
            <a:headEnd type="none" w="sm" len="sm"/>
            <a:tailEnd type="none" w="sm" len="sm"/>
          </a:ln>
        </p:spPr>
      </p:cxnSp>
      <p:sp>
        <p:nvSpPr>
          <p:cNvPr id="59" name="Google Shape;59;p13"/>
          <p:cNvSpPr txBox="1">
            <a:spLocks noGrp="1"/>
          </p:cNvSpPr>
          <p:nvPr>
            <p:ph type="sldNum" idx="12"/>
          </p:nvPr>
        </p:nvSpPr>
        <p:spPr>
          <a:xfrm>
            <a:off x="5892800" y="6183859"/>
            <a:ext cx="2844800" cy="253885"/>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9pPr>
          </a:lstStyle>
          <a:p>
            <a:fld id="{00000000-1234-1234-1234-123412341234}" type="slidenum">
              <a:rPr lang="en" smtClean="0"/>
              <a:pPr/>
              <a:t>‹#›</a:t>
            </a:fld>
            <a:endParaRPr lang="en" sz="1333">
              <a:solidFill>
                <a:schemeClr val="dk2"/>
              </a:solidFill>
              <a:latin typeface="Arial"/>
              <a:ea typeface="Arial"/>
              <a:cs typeface="Arial"/>
              <a:sym typeface="Arial"/>
            </a:endParaRPr>
          </a:p>
        </p:txBody>
      </p:sp>
    </p:spTree>
    <p:extLst>
      <p:ext uri="{BB962C8B-B14F-4D97-AF65-F5344CB8AC3E}">
        <p14:creationId xmlns:p14="http://schemas.microsoft.com/office/powerpoint/2010/main" val="67809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7"/>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76" name="Google Shape;76;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1142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1F56-38C3-6556-97D8-F7D463A058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2CF196-62A5-E81C-E010-BC934D94BF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4E203-BFD2-F67E-5D64-A3A06C2570D8}"/>
              </a:ext>
            </a:extLst>
          </p:cNvPr>
          <p:cNvSpPr>
            <a:spLocks noGrp="1"/>
          </p:cNvSpPr>
          <p:nvPr>
            <p:ph type="dt" sz="half" idx="10"/>
          </p:nvPr>
        </p:nvSpPr>
        <p:spPr/>
        <p:txBody>
          <a:bodyPr/>
          <a:lstStyle/>
          <a:p>
            <a:fld id="{27B68E63-826C-F849-9063-A184A9C607F0}" type="datetimeFigureOut">
              <a:rPr lang="en-US" smtClean="0"/>
              <a:t>12/19/23</a:t>
            </a:fld>
            <a:endParaRPr lang="en-US"/>
          </a:p>
        </p:txBody>
      </p:sp>
      <p:sp>
        <p:nvSpPr>
          <p:cNvPr id="5" name="Footer Placeholder 4">
            <a:extLst>
              <a:ext uri="{FF2B5EF4-FFF2-40B4-BE49-F238E27FC236}">
                <a16:creationId xmlns:a16="http://schemas.microsoft.com/office/drawing/2014/main" id="{BB0E080D-F34F-698D-F927-0ECDD605C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026C4-02D0-7F5B-AEB7-4CA8B4A5D686}"/>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154805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6782-C72E-5012-E1C2-079BDEDE38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CE4C3C-C29B-1FD6-17B0-8398460184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477E46-9C16-DA5C-1D0C-A5216F114616}"/>
              </a:ext>
            </a:extLst>
          </p:cNvPr>
          <p:cNvSpPr>
            <a:spLocks noGrp="1"/>
          </p:cNvSpPr>
          <p:nvPr>
            <p:ph type="dt" sz="half" idx="10"/>
          </p:nvPr>
        </p:nvSpPr>
        <p:spPr/>
        <p:txBody>
          <a:bodyPr/>
          <a:lstStyle/>
          <a:p>
            <a:fld id="{27B68E63-826C-F849-9063-A184A9C607F0}" type="datetimeFigureOut">
              <a:rPr lang="en-US" smtClean="0"/>
              <a:t>12/19/23</a:t>
            </a:fld>
            <a:endParaRPr lang="en-US"/>
          </a:p>
        </p:txBody>
      </p:sp>
      <p:sp>
        <p:nvSpPr>
          <p:cNvPr id="5" name="Footer Placeholder 4">
            <a:extLst>
              <a:ext uri="{FF2B5EF4-FFF2-40B4-BE49-F238E27FC236}">
                <a16:creationId xmlns:a16="http://schemas.microsoft.com/office/drawing/2014/main" id="{D68F354D-B512-51F4-16C1-AD70F871A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C2508-B61B-D133-6DA5-63EB68E226BA}"/>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875141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2136-C1B5-FB68-BAB6-7E9AD8E577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D6216E-62A5-DA3C-F60C-B819B75C51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00F78B-47E7-280A-FB43-DB91386C32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4A554E-B13B-4B79-6D37-55593F7CFB41}"/>
              </a:ext>
            </a:extLst>
          </p:cNvPr>
          <p:cNvSpPr>
            <a:spLocks noGrp="1"/>
          </p:cNvSpPr>
          <p:nvPr>
            <p:ph type="dt" sz="half" idx="10"/>
          </p:nvPr>
        </p:nvSpPr>
        <p:spPr/>
        <p:txBody>
          <a:bodyPr/>
          <a:lstStyle/>
          <a:p>
            <a:fld id="{27B68E63-826C-F849-9063-A184A9C607F0}" type="datetimeFigureOut">
              <a:rPr lang="en-US" smtClean="0"/>
              <a:t>12/19/23</a:t>
            </a:fld>
            <a:endParaRPr lang="en-US"/>
          </a:p>
        </p:txBody>
      </p:sp>
      <p:sp>
        <p:nvSpPr>
          <p:cNvPr id="6" name="Footer Placeholder 5">
            <a:extLst>
              <a:ext uri="{FF2B5EF4-FFF2-40B4-BE49-F238E27FC236}">
                <a16:creationId xmlns:a16="http://schemas.microsoft.com/office/drawing/2014/main" id="{43756E97-74CF-A93B-36E1-351B778A3B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B2C949-83CA-A2BD-4B7A-E18C753DF437}"/>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857758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58C1-1D51-D372-7D09-436A2AC089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30285D-E323-CBC8-F61A-FF21FD151E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BA9631-5A86-5D25-6FF3-2BAAA588B3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1ED6B5-A8BB-4B3D-6F08-995C2C26CD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6421DB-0BD3-8E42-650A-D0156A0C6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12B3C7-4E1E-979F-18C0-13ADBA5E2117}"/>
              </a:ext>
            </a:extLst>
          </p:cNvPr>
          <p:cNvSpPr>
            <a:spLocks noGrp="1"/>
          </p:cNvSpPr>
          <p:nvPr>
            <p:ph type="dt" sz="half" idx="10"/>
          </p:nvPr>
        </p:nvSpPr>
        <p:spPr/>
        <p:txBody>
          <a:bodyPr/>
          <a:lstStyle/>
          <a:p>
            <a:fld id="{27B68E63-826C-F849-9063-A184A9C607F0}" type="datetimeFigureOut">
              <a:rPr lang="en-US" smtClean="0"/>
              <a:t>12/19/23</a:t>
            </a:fld>
            <a:endParaRPr lang="en-US"/>
          </a:p>
        </p:txBody>
      </p:sp>
      <p:sp>
        <p:nvSpPr>
          <p:cNvPr id="8" name="Footer Placeholder 7">
            <a:extLst>
              <a:ext uri="{FF2B5EF4-FFF2-40B4-BE49-F238E27FC236}">
                <a16:creationId xmlns:a16="http://schemas.microsoft.com/office/drawing/2014/main" id="{1262D423-1FB9-BF85-4F71-0A0400C925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6DC688-223B-1D40-4274-CAAA7AC3A68D}"/>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6768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2E61-4CFA-01E1-B774-A348ECA410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527990-BE78-CBFE-53A8-D62E5249E1BF}"/>
              </a:ext>
            </a:extLst>
          </p:cNvPr>
          <p:cNvSpPr>
            <a:spLocks noGrp="1"/>
          </p:cNvSpPr>
          <p:nvPr>
            <p:ph type="dt" sz="half" idx="10"/>
          </p:nvPr>
        </p:nvSpPr>
        <p:spPr/>
        <p:txBody>
          <a:bodyPr/>
          <a:lstStyle/>
          <a:p>
            <a:fld id="{27B68E63-826C-F849-9063-A184A9C607F0}" type="datetimeFigureOut">
              <a:rPr lang="en-US" smtClean="0"/>
              <a:t>12/19/23</a:t>
            </a:fld>
            <a:endParaRPr lang="en-US"/>
          </a:p>
        </p:txBody>
      </p:sp>
      <p:sp>
        <p:nvSpPr>
          <p:cNvPr id="4" name="Footer Placeholder 3">
            <a:extLst>
              <a:ext uri="{FF2B5EF4-FFF2-40B4-BE49-F238E27FC236}">
                <a16:creationId xmlns:a16="http://schemas.microsoft.com/office/drawing/2014/main" id="{5B95101D-555A-6504-67F7-45E239B072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C426F-9D78-B49C-4F9F-37B5F3BB7269}"/>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1932750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A2EA0-2C1F-F9C4-4280-0732CC89CBA4}"/>
              </a:ext>
            </a:extLst>
          </p:cNvPr>
          <p:cNvSpPr>
            <a:spLocks noGrp="1"/>
          </p:cNvSpPr>
          <p:nvPr>
            <p:ph type="dt" sz="half" idx="10"/>
          </p:nvPr>
        </p:nvSpPr>
        <p:spPr/>
        <p:txBody>
          <a:bodyPr/>
          <a:lstStyle/>
          <a:p>
            <a:fld id="{27B68E63-826C-F849-9063-A184A9C607F0}" type="datetimeFigureOut">
              <a:rPr lang="en-US" smtClean="0"/>
              <a:t>12/19/23</a:t>
            </a:fld>
            <a:endParaRPr lang="en-US"/>
          </a:p>
        </p:txBody>
      </p:sp>
      <p:sp>
        <p:nvSpPr>
          <p:cNvPr id="3" name="Footer Placeholder 2">
            <a:extLst>
              <a:ext uri="{FF2B5EF4-FFF2-40B4-BE49-F238E27FC236}">
                <a16:creationId xmlns:a16="http://schemas.microsoft.com/office/drawing/2014/main" id="{B0082912-6BE5-45E1-4FFE-9C63E0B690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8ECE38-C69F-0DC0-292B-8680A809FC7B}"/>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230099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A3E6-4D2F-9A07-F399-792A4D8E37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A5E61E-E33F-2893-CFB1-2CEABA8F4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764264-260E-E0F4-D869-E8685C053D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343CA4-735D-7B7D-C237-F123F5C8FC38}"/>
              </a:ext>
            </a:extLst>
          </p:cNvPr>
          <p:cNvSpPr>
            <a:spLocks noGrp="1"/>
          </p:cNvSpPr>
          <p:nvPr>
            <p:ph type="dt" sz="half" idx="10"/>
          </p:nvPr>
        </p:nvSpPr>
        <p:spPr/>
        <p:txBody>
          <a:bodyPr/>
          <a:lstStyle/>
          <a:p>
            <a:fld id="{27B68E63-826C-F849-9063-A184A9C607F0}" type="datetimeFigureOut">
              <a:rPr lang="en-US" smtClean="0"/>
              <a:t>12/19/23</a:t>
            </a:fld>
            <a:endParaRPr lang="en-US"/>
          </a:p>
        </p:txBody>
      </p:sp>
      <p:sp>
        <p:nvSpPr>
          <p:cNvPr id="6" name="Footer Placeholder 5">
            <a:extLst>
              <a:ext uri="{FF2B5EF4-FFF2-40B4-BE49-F238E27FC236}">
                <a16:creationId xmlns:a16="http://schemas.microsoft.com/office/drawing/2014/main" id="{59214889-AFD3-3F25-285B-73E526FC4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44ED0-F8F7-7298-D9B7-723DC52E397E}"/>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1725034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E40-3610-52DB-CF6D-CD9C01059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91AF7D-5A47-6C53-9406-6897F049DA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56914D-F463-269F-1051-1013BC83C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0D4412-C783-5B85-E776-D4815C053150}"/>
              </a:ext>
            </a:extLst>
          </p:cNvPr>
          <p:cNvSpPr>
            <a:spLocks noGrp="1"/>
          </p:cNvSpPr>
          <p:nvPr>
            <p:ph type="dt" sz="half" idx="10"/>
          </p:nvPr>
        </p:nvSpPr>
        <p:spPr/>
        <p:txBody>
          <a:bodyPr/>
          <a:lstStyle/>
          <a:p>
            <a:fld id="{27B68E63-826C-F849-9063-A184A9C607F0}" type="datetimeFigureOut">
              <a:rPr lang="en-US" smtClean="0"/>
              <a:t>12/19/23</a:t>
            </a:fld>
            <a:endParaRPr lang="en-US"/>
          </a:p>
        </p:txBody>
      </p:sp>
      <p:sp>
        <p:nvSpPr>
          <p:cNvPr id="6" name="Footer Placeholder 5">
            <a:extLst>
              <a:ext uri="{FF2B5EF4-FFF2-40B4-BE49-F238E27FC236}">
                <a16:creationId xmlns:a16="http://schemas.microsoft.com/office/drawing/2014/main" id="{0964891C-CB12-A11B-F76C-7FCE91B44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3DE50-A3B4-D12B-D05F-9052D0314C18}"/>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012404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F9E7C5-8213-A45D-1FC4-46BD2448B8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C596F3-A68E-3454-C768-1297A0917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C1686-CCEE-FF28-8259-739210634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B68E63-826C-F849-9063-A184A9C607F0}" type="datetimeFigureOut">
              <a:rPr lang="en-US" smtClean="0"/>
              <a:t>12/19/23</a:t>
            </a:fld>
            <a:endParaRPr lang="en-US"/>
          </a:p>
        </p:txBody>
      </p:sp>
      <p:sp>
        <p:nvSpPr>
          <p:cNvPr id="5" name="Footer Placeholder 4">
            <a:extLst>
              <a:ext uri="{FF2B5EF4-FFF2-40B4-BE49-F238E27FC236}">
                <a16:creationId xmlns:a16="http://schemas.microsoft.com/office/drawing/2014/main" id="{7A2267CE-3462-7266-AAD7-EA27F6A5AA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957A-8CB3-3979-0480-EFA34F75DE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1BDE0C-388A-7744-87A3-368D3547F648}" type="slidenum">
              <a:rPr lang="en-US" smtClean="0"/>
              <a:t>‹#›</a:t>
            </a:fld>
            <a:endParaRPr lang="en-US"/>
          </a:p>
        </p:txBody>
      </p:sp>
    </p:spTree>
    <p:extLst>
      <p:ext uri="{BB962C8B-B14F-4D97-AF65-F5344CB8AC3E}">
        <p14:creationId xmlns:p14="http://schemas.microsoft.com/office/powerpoint/2010/main" val="1003660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link.springer.com/chapter/10.1007/978-3-319-16181-5_41" TargetMode="External"/><Relationship Id="rId13" Type="http://schemas.openxmlformats.org/officeDocument/2006/relationships/image" Target="../media/image39.jpg"/><Relationship Id="rId3" Type="http://schemas.openxmlformats.org/officeDocument/2006/relationships/audio" Target="../media/media11.m4a"/><Relationship Id="rId7" Type="http://schemas.openxmlformats.org/officeDocument/2006/relationships/image" Target="../media/image36.png"/><Relationship Id="rId12" Type="http://schemas.openxmlformats.org/officeDocument/2006/relationships/image" Target="../media/image38.jp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35.png"/><Relationship Id="rId11" Type="http://schemas.openxmlformats.org/officeDocument/2006/relationships/image" Target="../media/image37.jpg"/><Relationship Id="rId5" Type="http://schemas.openxmlformats.org/officeDocument/2006/relationships/notesSlide" Target="../notesSlides/notesSlide10.xml"/><Relationship Id="rId10" Type="http://schemas.openxmlformats.org/officeDocument/2006/relationships/image" Target="../media/image29.jpg"/><Relationship Id="rId4" Type="http://schemas.openxmlformats.org/officeDocument/2006/relationships/slideLayout" Target="../slideLayouts/slideLayout13.xml"/><Relationship Id="rId9" Type="http://schemas.openxmlformats.org/officeDocument/2006/relationships/hyperlink" Target="https://ieeexplore.ieee.org/document/6143951" TargetMode="External"/><Relationship Id="rId1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13.xml"/><Relationship Id="rId7" Type="http://schemas.openxmlformats.org/officeDocument/2006/relationships/image" Target="../media/image29.jp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1.jpg"/><Relationship Id="rId5" Type="http://schemas.openxmlformats.org/officeDocument/2006/relationships/image" Target="../media/image15.jpg"/><Relationship Id="rId10" Type="http://schemas.openxmlformats.org/officeDocument/2006/relationships/image" Target="../media/image3.png"/><Relationship Id="rId4" Type="http://schemas.openxmlformats.org/officeDocument/2006/relationships/notesSlide" Target="../notesSlides/notesSlide11.xml"/><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7.jp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2.mov"/><Relationship Id="rId7" Type="http://schemas.openxmlformats.org/officeDocument/2006/relationships/notesSlide" Target="../notesSlides/notesSlide2.xml"/><Relationship Id="rId2" Type="http://schemas.microsoft.com/office/2007/relationships/media" Target="../media/media2.mov"/><Relationship Id="rId1" Type="http://schemas.openxmlformats.org/officeDocument/2006/relationships/tags" Target="../tags/tag1.xml"/><Relationship Id="rId6" Type="http://schemas.openxmlformats.org/officeDocument/2006/relationships/slideLayout" Target="../slideLayouts/slideLayout13.xml"/><Relationship Id="rId5" Type="http://schemas.openxmlformats.org/officeDocument/2006/relationships/audio" Target="../media/media3.m4a"/><Relationship Id="rId4" Type="http://schemas.microsoft.com/office/2007/relationships/media" Target="../media/media3.m4a"/><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cseweb.ucsd.edu/~viscomp/projects/LF/papers/CVPR15/shading_CVPR15.pdf" TargetMode="Externa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5.m4a"/><Relationship Id="rId7" Type="http://schemas.openxmlformats.org/officeDocument/2006/relationships/image" Target="../media/image7.png"/><Relationship Id="rId12"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13.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6.m4a"/><Relationship Id="rId7" Type="http://schemas.openxmlformats.org/officeDocument/2006/relationships/image" Target="../media/image13.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notesSlide" Target="../notesSlides/notesSlide5.xml"/><Relationship Id="rId4" Type="http://schemas.openxmlformats.org/officeDocument/2006/relationships/slideLayout" Target="../slideLayouts/slideLayout13.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png"/><Relationship Id="rId3" Type="http://schemas.openxmlformats.org/officeDocument/2006/relationships/audio" Target="../media/media7.m4a"/><Relationship Id="rId7" Type="http://schemas.openxmlformats.org/officeDocument/2006/relationships/image" Target="../media/image16.jpg"/><Relationship Id="rId12" Type="http://schemas.openxmlformats.org/officeDocument/2006/relationships/image" Target="../media/image21.jp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notesSlide" Target="../notesSlides/notesSlide6.xml"/><Relationship Id="rId10" Type="http://schemas.openxmlformats.org/officeDocument/2006/relationships/image" Target="../media/image19.png"/><Relationship Id="rId4" Type="http://schemas.openxmlformats.org/officeDocument/2006/relationships/slideLayout" Target="../slideLayouts/slideLayout13.xml"/><Relationship Id="rId9" Type="http://schemas.openxmlformats.org/officeDocument/2006/relationships/image" Target="../media/image18.jpg"/><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png"/><Relationship Id="rId3" Type="http://schemas.openxmlformats.org/officeDocument/2006/relationships/audio" Target="../media/media8.m4a"/><Relationship Id="rId7" Type="http://schemas.openxmlformats.org/officeDocument/2006/relationships/image" Target="../media/image21.jpg"/><Relationship Id="rId12" Type="http://schemas.openxmlformats.org/officeDocument/2006/relationships/image" Target="../media/image27.jp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15.jpg"/><Relationship Id="rId11" Type="http://schemas.openxmlformats.org/officeDocument/2006/relationships/image" Target="../media/image26.png"/><Relationship Id="rId5" Type="http://schemas.openxmlformats.org/officeDocument/2006/relationships/notesSlide" Target="../notesSlides/notesSlide7.xml"/><Relationship Id="rId10" Type="http://schemas.openxmlformats.org/officeDocument/2006/relationships/image" Target="../media/image25.jpg"/><Relationship Id="rId4" Type="http://schemas.openxmlformats.org/officeDocument/2006/relationships/slideLayout" Target="../slideLayouts/slideLayout13.xml"/><Relationship Id="rId9" Type="http://schemas.openxmlformats.org/officeDocument/2006/relationships/image" Target="../media/image24.jpg"/><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4.png"/><Relationship Id="rId3" Type="http://schemas.openxmlformats.org/officeDocument/2006/relationships/audio" Target="../media/media9.m4a"/><Relationship Id="rId7" Type="http://schemas.openxmlformats.org/officeDocument/2006/relationships/image" Target="../media/image21.jpg"/><Relationship Id="rId12" Type="http://schemas.openxmlformats.org/officeDocument/2006/relationships/image" Target="../media/image33.jp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15.jpg"/><Relationship Id="rId11" Type="http://schemas.openxmlformats.org/officeDocument/2006/relationships/image" Target="../media/image32.png"/><Relationship Id="rId5" Type="http://schemas.openxmlformats.org/officeDocument/2006/relationships/notesSlide" Target="../notesSlides/notesSlide8.xml"/><Relationship Id="rId10" Type="http://schemas.openxmlformats.org/officeDocument/2006/relationships/image" Target="../media/image31.jpg"/><Relationship Id="rId4" Type="http://schemas.openxmlformats.org/officeDocument/2006/relationships/slideLayout" Target="../slideLayouts/slideLayout13.xml"/><Relationship Id="rId9" Type="http://schemas.openxmlformats.org/officeDocument/2006/relationships/image" Target="../media/image30.jp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audio" Target="../media/media10.m4a"/><Relationship Id="rId7" Type="http://schemas.openxmlformats.org/officeDocument/2006/relationships/hyperlink" Target="https://ieeexplore.ieee.org/document/6143951" TargetMode="External"/><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hyperlink" Target="https://link.springer.com/chapter/10.1007/978-3-319-16181-5_41" TargetMode="External"/><Relationship Id="rId5" Type="http://schemas.openxmlformats.org/officeDocument/2006/relationships/notesSlide" Target="../notesSlides/notesSlide9.xml"/><Relationship Id="rId4" Type="http://schemas.openxmlformats.org/officeDocument/2006/relationships/slideLayout" Target="../slideLayouts/slideLayout13.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7"/>
          <p:cNvSpPr txBox="1">
            <a:spLocks noGrp="1"/>
          </p:cNvSpPr>
          <p:nvPr>
            <p:ph type="body" idx="1"/>
          </p:nvPr>
        </p:nvSpPr>
        <p:spPr>
          <a:xfrm>
            <a:off x="5701495" y="1397501"/>
            <a:ext cx="5762000" cy="1514400"/>
          </a:xfrm>
          <a:prstGeom prst="rect">
            <a:avLst/>
          </a:prstGeom>
          <a:noFill/>
          <a:ln>
            <a:noFill/>
          </a:ln>
        </p:spPr>
        <p:txBody>
          <a:bodyPr spcFirstLastPara="1" vert="horz" wrap="square" lIns="45700" tIns="45700" rIns="45700" bIns="45700" rtlCol="0" anchor="ctr" anchorCtr="0">
            <a:normAutofit fontScale="55000" lnSpcReduction="20000"/>
          </a:bodyPr>
          <a:lstStyle/>
          <a:p>
            <a:pPr marL="0" indent="0" algn="ctr">
              <a:lnSpc>
                <a:spcPct val="100000"/>
              </a:lnSpc>
              <a:spcBef>
                <a:spcPts val="0"/>
              </a:spcBef>
              <a:buClr>
                <a:schemeClr val="dk1"/>
              </a:buClr>
              <a:buSzPts val="605"/>
            </a:pPr>
            <a:r>
              <a:rPr lang="en" sz="6933" dirty="0">
                <a:solidFill>
                  <a:schemeClr val="dk1"/>
                </a:solidFill>
                <a:latin typeface="Arial"/>
                <a:cs typeface="Arial"/>
                <a:sym typeface="Arial"/>
              </a:rPr>
              <a:t>Using Light-field Angular Coherency for Depth Estimation</a:t>
            </a:r>
            <a:endParaRPr dirty="0"/>
          </a:p>
        </p:txBody>
      </p:sp>
      <p:sp>
        <p:nvSpPr>
          <p:cNvPr id="122" name="Google Shape;122;p27"/>
          <p:cNvSpPr txBox="1">
            <a:spLocks noGrp="1"/>
          </p:cNvSpPr>
          <p:nvPr>
            <p:ph type="body" idx="3"/>
          </p:nvPr>
        </p:nvSpPr>
        <p:spPr>
          <a:xfrm>
            <a:off x="5809355" y="4002548"/>
            <a:ext cx="5926400" cy="1514400"/>
          </a:xfrm>
          <a:prstGeom prst="rect">
            <a:avLst/>
          </a:prstGeom>
          <a:noFill/>
          <a:ln>
            <a:noFill/>
          </a:ln>
        </p:spPr>
        <p:txBody>
          <a:bodyPr spcFirstLastPara="1" vert="horz" wrap="square" lIns="45700" tIns="45700" rIns="45700" bIns="45700" rtlCol="0" anchor="t" anchorCtr="0">
            <a:normAutofit/>
          </a:bodyPr>
          <a:lstStyle/>
          <a:p>
            <a:pPr marL="0" indent="0">
              <a:lnSpc>
                <a:spcPct val="115000"/>
              </a:lnSpc>
              <a:buClr>
                <a:srgbClr val="000000"/>
              </a:buClr>
            </a:pPr>
            <a:r>
              <a:rPr lang="en-US" dirty="0">
                <a:solidFill>
                  <a:srgbClr val="000000"/>
                </a:solidFill>
                <a:latin typeface="Helvetica Neue"/>
                <a:ea typeface="Helvetica Neue"/>
                <a:cs typeface="Helvetica Neue"/>
                <a:sym typeface="Helvetica Neue"/>
              </a:rPr>
              <a:t>15-663 Computational Photography Final Project</a:t>
            </a:r>
            <a:endParaRPr dirty="0">
              <a:solidFill>
                <a:srgbClr val="000000"/>
              </a:solidFill>
              <a:latin typeface="Helvetica Neue"/>
              <a:ea typeface="Helvetica Neue"/>
              <a:cs typeface="Helvetica Neue"/>
              <a:sym typeface="Helvetica Neue"/>
            </a:endParaRPr>
          </a:p>
          <a:p>
            <a:pPr marL="0" indent="0">
              <a:lnSpc>
                <a:spcPct val="115000"/>
              </a:lnSpc>
              <a:buClr>
                <a:srgbClr val="000000"/>
              </a:buClr>
            </a:pPr>
            <a:r>
              <a:rPr lang="en" dirty="0" err="1">
                <a:solidFill>
                  <a:srgbClr val="000000"/>
                </a:solidFill>
                <a:latin typeface="Helvetica Neue"/>
                <a:ea typeface="Helvetica Neue"/>
                <a:cs typeface="Helvetica Neue"/>
                <a:sym typeface="Helvetica Neue"/>
              </a:rPr>
              <a:t>Rutika</a:t>
            </a:r>
            <a:r>
              <a:rPr lang="en" dirty="0">
                <a:solidFill>
                  <a:srgbClr val="000000"/>
                </a:solidFill>
                <a:latin typeface="Helvetica Neue"/>
                <a:ea typeface="Helvetica Neue"/>
                <a:cs typeface="Helvetica Neue"/>
                <a:sym typeface="Helvetica Neue"/>
              </a:rPr>
              <a:t> </a:t>
            </a:r>
            <a:r>
              <a:rPr lang="en" dirty="0" err="1">
                <a:solidFill>
                  <a:srgbClr val="000000"/>
                </a:solidFill>
                <a:latin typeface="Helvetica Neue"/>
                <a:ea typeface="Helvetica Neue"/>
                <a:cs typeface="Helvetica Neue"/>
                <a:sym typeface="Helvetica Neue"/>
              </a:rPr>
              <a:t>Moharir</a:t>
            </a:r>
            <a:endParaRPr lang="en" dirty="0">
              <a:solidFill>
                <a:srgbClr val="000000"/>
              </a:solidFill>
              <a:latin typeface="Helvetica Neue"/>
              <a:ea typeface="Helvetica Neue"/>
              <a:cs typeface="Helvetica Neue"/>
              <a:sym typeface="Helvetica Neue"/>
            </a:endParaRPr>
          </a:p>
        </p:txBody>
      </p:sp>
      <p:sp>
        <p:nvSpPr>
          <p:cNvPr id="123" name="Google Shape;123;p27"/>
          <p:cNvSpPr txBox="1">
            <a:spLocks noGrp="1"/>
          </p:cNvSpPr>
          <p:nvPr>
            <p:ph type="sldNum" idx="12"/>
          </p:nvPr>
        </p:nvSpPr>
        <p:spPr>
          <a:xfrm>
            <a:off x="11296611" y="6217745"/>
            <a:ext cx="731600" cy="276959"/>
          </a:xfrm>
          <a:prstGeom prst="rect">
            <a:avLst/>
          </a:prstGeom>
        </p:spPr>
        <p:txBody>
          <a:bodyPr spcFirstLastPara="1" vert="horz" wrap="square" lIns="45700" tIns="45700" rIns="45700" bIns="45700" rtlCol="0" anchor="ctr" anchorCtr="0">
            <a:spAutoFit/>
          </a:bodyPr>
          <a:lstStyle/>
          <a:p>
            <a:fld id="{00000000-1234-1234-1234-123412341234}" type="slidenum">
              <a:rPr lang="en"/>
              <a:pPr/>
              <a:t>1</a:t>
            </a:fld>
            <a:endParaRPr/>
          </a:p>
        </p:txBody>
      </p:sp>
      <p:pic>
        <p:nvPicPr>
          <p:cNvPr id="18" name="Audio 17">
            <a:extLst>
              <a:ext uri="{FF2B5EF4-FFF2-40B4-BE49-F238E27FC236}">
                <a16:creationId xmlns:a16="http://schemas.microsoft.com/office/drawing/2014/main" id="{D3E8203A-1483-29A4-0CB0-2BAD424142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143"/>
    </mc:Choice>
    <mc:Fallback>
      <p:transition spd="slow" advTm="15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7" name="Picture 6" descr="A black text on a white background&#10;&#10;Description automatically generated">
            <a:extLst>
              <a:ext uri="{FF2B5EF4-FFF2-40B4-BE49-F238E27FC236}">
                <a16:creationId xmlns:a16="http://schemas.microsoft.com/office/drawing/2014/main" id="{7ECE9799-B5F5-024A-1695-6E10F2E4426F}"/>
              </a:ext>
            </a:extLst>
          </p:cNvPr>
          <p:cNvPicPr>
            <a:picLocks noChangeAspect="1"/>
          </p:cNvPicPr>
          <p:nvPr/>
        </p:nvPicPr>
        <p:blipFill>
          <a:blip r:embed="rId6"/>
          <a:stretch>
            <a:fillRect/>
          </a:stretch>
        </p:blipFill>
        <p:spPr>
          <a:xfrm>
            <a:off x="6454696" y="4694898"/>
            <a:ext cx="4841915" cy="1208871"/>
          </a:xfrm>
          <a:prstGeom prst="rect">
            <a:avLst/>
          </a:prstGeom>
        </p:spPr>
      </p:pic>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Approach</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a:t>
            </a:fld>
            <a:endParaRPr/>
          </a:p>
        </p:txBody>
      </p:sp>
      <p:sp>
        <p:nvSpPr>
          <p:cNvPr id="2" name="Google Shape;130;p28">
            <a:extLst>
              <a:ext uri="{FF2B5EF4-FFF2-40B4-BE49-F238E27FC236}">
                <a16:creationId xmlns:a16="http://schemas.microsoft.com/office/drawing/2014/main" id="{8ED96661-9240-5B1C-7344-BE733CC3B628}"/>
              </a:ext>
            </a:extLst>
          </p:cNvPr>
          <p:cNvSpPr txBox="1">
            <a:spLocks noGrp="1"/>
          </p:cNvSpPr>
          <p:nvPr>
            <p:ph type="body" idx="1"/>
          </p:nvPr>
        </p:nvSpPr>
        <p:spPr>
          <a:xfrm>
            <a:off x="5787736" y="1205345"/>
            <a:ext cx="6240474" cy="296025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dirty="0"/>
              <a:t>A possible confidence metric is the Attainable Likelihood Measure. </a:t>
            </a:r>
            <a:br>
              <a:rPr lang="en-US" sz="2400" dirty="0"/>
            </a:br>
            <a:br>
              <a:rPr lang="en-US" sz="2400" dirty="0"/>
            </a:br>
            <a:r>
              <a:rPr lang="en-US" sz="2400" dirty="0"/>
              <a:t>Assume that </a:t>
            </a:r>
            <a:r>
              <a:rPr lang="en-US" sz="2400" dirty="0" err="1"/>
              <a:t>specularity</a:t>
            </a:r>
            <a:r>
              <a:rPr lang="en-US" sz="2400" dirty="0"/>
              <a:t> causes gaussian perturbation to the cost function c(x, d). </a:t>
            </a:r>
            <a:br>
              <a:rPr lang="en-US" sz="2400" dirty="0"/>
            </a:br>
            <a:br>
              <a:rPr lang="en-US" sz="2400" dirty="0"/>
            </a:br>
            <a:r>
              <a:rPr lang="en-US" sz="2400" dirty="0"/>
              <a:t>The likelihood of true lighting l</a:t>
            </a:r>
            <a:r>
              <a:rPr lang="en-US" sz="2400" baseline="-25000" dirty="0"/>
              <a:t>0</a:t>
            </a:r>
            <a:r>
              <a:rPr lang="en-US" sz="2400" dirty="0"/>
              <a:t> at true depth d</a:t>
            </a:r>
            <a:r>
              <a:rPr lang="en-US" sz="2400" baseline="-25000" dirty="0"/>
              <a:t>0</a:t>
            </a:r>
            <a:r>
              <a:rPr lang="en-US" sz="2400" dirty="0"/>
              <a:t> will be</a:t>
            </a:r>
          </a:p>
        </p:txBody>
      </p:sp>
      <p:sp>
        <p:nvSpPr>
          <p:cNvPr id="3" name="Google Shape;130;p28">
            <a:extLst>
              <a:ext uri="{FF2B5EF4-FFF2-40B4-BE49-F238E27FC236}">
                <a16:creationId xmlns:a16="http://schemas.microsoft.com/office/drawing/2014/main" id="{174452E3-4E27-ECA2-1082-A8930BA1F062}"/>
              </a:ext>
            </a:extLst>
          </p:cNvPr>
          <p:cNvSpPr txBox="1">
            <a:spLocks/>
          </p:cNvSpPr>
          <p:nvPr/>
        </p:nvSpPr>
        <p:spPr>
          <a:xfrm>
            <a:off x="5787736" y="6052718"/>
            <a:ext cx="6240474" cy="867505"/>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High confidence : single sharp minimum. </a:t>
            </a:r>
          </a:p>
          <a:p>
            <a:pPr marL="0" indent="0">
              <a:buNone/>
            </a:pPr>
            <a:r>
              <a:rPr lang="en-US" sz="2400" dirty="0"/>
              <a:t>Low confidence : sever low minimum</a:t>
            </a:r>
          </a:p>
        </p:txBody>
      </p:sp>
      <p:pic>
        <p:nvPicPr>
          <p:cNvPr id="5" name="Picture 4" descr="A black text on a white background&#10;&#10;Description automatically generated">
            <a:extLst>
              <a:ext uri="{FF2B5EF4-FFF2-40B4-BE49-F238E27FC236}">
                <a16:creationId xmlns:a16="http://schemas.microsoft.com/office/drawing/2014/main" id="{26621D23-4279-9954-AED5-1C4C013DD7AD}"/>
              </a:ext>
            </a:extLst>
          </p:cNvPr>
          <p:cNvPicPr>
            <a:picLocks noChangeAspect="1"/>
          </p:cNvPicPr>
          <p:nvPr/>
        </p:nvPicPr>
        <p:blipFill>
          <a:blip r:embed="rId7"/>
          <a:stretch>
            <a:fillRect/>
          </a:stretch>
        </p:blipFill>
        <p:spPr>
          <a:xfrm>
            <a:off x="7378700" y="4132208"/>
            <a:ext cx="2755900" cy="433940"/>
          </a:xfrm>
          <a:prstGeom prst="rect">
            <a:avLst/>
          </a:prstGeom>
        </p:spPr>
      </p:pic>
      <p:sp>
        <p:nvSpPr>
          <p:cNvPr id="12" name="Google Shape;131;p28">
            <a:extLst>
              <a:ext uri="{FF2B5EF4-FFF2-40B4-BE49-F238E27FC236}">
                <a16:creationId xmlns:a16="http://schemas.microsoft.com/office/drawing/2014/main" id="{F045E964-7041-C3F6-F0EF-76470008999C}"/>
              </a:ext>
            </a:extLst>
          </p:cNvPr>
          <p:cNvSpPr txBox="1"/>
          <p:nvPr/>
        </p:nvSpPr>
        <p:spPr>
          <a:xfrm>
            <a:off x="-1" y="6480023"/>
            <a:ext cx="5933210" cy="410393"/>
          </a:xfrm>
          <a:prstGeom prst="rect">
            <a:avLst/>
          </a:prstGeom>
          <a:noFill/>
          <a:ln>
            <a:noFill/>
          </a:ln>
        </p:spPr>
        <p:txBody>
          <a:bodyPr spcFirstLastPara="1" wrap="square" lIns="121900" tIns="121900" rIns="121900" bIns="121900" anchor="t" anchorCtr="0">
            <a:spAutoFit/>
          </a:bodyPr>
          <a:lstStyle/>
          <a:p>
            <a:r>
              <a:rPr lang="en" sz="1067" b="1" dirty="0"/>
              <a:t>Reference:</a:t>
            </a:r>
            <a:r>
              <a:rPr lang="en" sz="1067" b="1" dirty="0">
                <a:hlinkClick r:id="rId8"/>
              </a:rPr>
              <a:t> </a:t>
            </a:r>
            <a:r>
              <a:rPr lang="en-US" sz="1067" dirty="0">
                <a:hlinkClick r:id="rId9"/>
              </a:rPr>
              <a:t>https://</a:t>
            </a:r>
            <a:r>
              <a:rPr lang="en-US" sz="1067" dirty="0" err="1">
                <a:hlinkClick r:id="rId9"/>
              </a:rPr>
              <a:t>ieeexplore.ieee.org</a:t>
            </a:r>
            <a:r>
              <a:rPr lang="en-US" sz="1067" dirty="0">
                <a:hlinkClick r:id="rId9"/>
              </a:rPr>
              <a:t>/document/6143951</a:t>
            </a:r>
            <a:endParaRPr sz="1067" dirty="0"/>
          </a:p>
        </p:txBody>
      </p:sp>
      <p:pic>
        <p:nvPicPr>
          <p:cNvPr id="15" name="Picture 14" descr="A close up of a bottle&#10;&#10;Description automatically generated">
            <a:extLst>
              <a:ext uri="{FF2B5EF4-FFF2-40B4-BE49-F238E27FC236}">
                <a16:creationId xmlns:a16="http://schemas.microsoft.com/office/drawing/2014/main" id="{823E30B8-7F3B-37D9-932B-048EC7BF265F}"/>
              </a:ext>
            </a:extLst>
          </p:cNvPr>
          <p:cNvPicPr>
            <a:picLocks noChangeAspect="1"/>
          </p:cNvPicPr>
          <p:nvPr/>
        </p:nvPicPr>
        <p:blipFill>
          <a:blip r:embed="rId10"/>
          <a:stretch>
            <a:fillRect/>
          </a:stretch>
        </p:blipFill>
        <p:spPr>
          <a:xfrm>
            <a:off x="585114" y="1152450"/>
            <a:ext cx="1639926" cy="1310721"/>
          </a:xfrm>
          <a:prstGeom prst="rect">
            <a:avLst/>
          </a:prstGeom>
        </p:spPr>
      </p:pic>
      <p:pic>
        <p:nvPicPr>
          <p:cNvPr id="17" name="Picture 16" descr="A white light in the dark&#10;&#10;Description automatically generated">
            <a:extLst>
              <a:ext uri="{FF2B5EF4-FFF2-40B4-BE49-F238E27FC236}">
                <a16:creationId xmlns:a16="http://schemas.microsoft.com/office/drawing/2014/main" id="{BB1E52DB-FF26-AAA6-3AD8-36D47857735B}"/>
              </a:ext>
            </a:extLst>
          </p:cNvPr>
          <p:cNvPicPr>
            <a:picLocks noChangeAspect="1"/>
          </p:cNvPicPr>
          <p:nvPr/>
        </p:nvPicPr>
        <p:blipFill>
          <a:blip r:embed="rId11"/>
          <a:stretch>
            <a:fillRect/>
          </a:stretch>
        </p:blipFill>
        <p:spPr>
          <a:xfrm>
            <a:off x="356396" y="3202454"/>
            <a:ext cx="1868644" cy="3150280"/>
          </a:xfrm>
          <a:prstGeom prst="rect">
            <a:avLst/>
          </a:prstGeom>
        </p:spPr>
      </p:pic>
      <p:pic>
        <p:nvPicPr>
          <p:cNvPr id="19" name="Picture 18">
            <a:extLst>
              <a:ext uri="{FF2B5EF4-FFF2-40B4-BE49-F238E27FC236}">
                <a16:creationId xmlns:a16="http://schemas.microsoft.com/office/drawing/2014/main" id="{5EDA7A2E-1E61-9D03-1BAB-D24F3C248903}"/>
              </a:ext>
            </a:extLst>
          </p:cNvPr>
          <p:cNvPicPr>
            <a:picLocks noChangeAspect="1"/>
          </p:cNvPicPr>
          <p:nvPr/>
        </p:nvPicPr>
        <p:blipFill>
          <a:blip r:embed="rId12"/>
          <a:stretch>
            <a:fillRect/>
          </a:stretch>
        </p:blipFill>
        <p:spPr>
          <a:xfrm>
            <a:off x="2966605" y="1152451"/>
            <a:ext cx="2133600" cy="2183740"/>
          </a:xfrm>
          <a:prstGeom prst="rect">
            <a:avLst/>
          </a:prstGeom>
        </p:spPr>
      </p:pic>
      <p:sp>
        <p:nvSpPr>
          <p:cNvPr id="20" name="Rectangle 19">
            <a:extLst>
              <a:ext uri="{FF2B5EF4-FFF2-40B4-BE49-F238E27FC236}">
                <a16:creationId xmlns:a16="http://schemas.microsoft.com/office/drawing/2014/main" id="{C59FF562-5F12-8D98-909B-DCDB19AAD04A}"/>
              </a:ext>
            </a:extLst>
          </p:cNvPr>
          <p:cNvSpPr/>
          <p:nvPr/>
        </p:nvSpPr>
        <p:spPr>
          <a:xfrm>
            <a:off x="585113" y="1991360"/>
            <a:ext cx="156567" cy="471811"/>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837BCB60-0095-12B0-0BB4-41F850FE0FC0}"/>
              </a:ext>
            </a:extLst>
          </p:cNvPr>
          <p:cNvSpPr/>
          <p:nvPr/>
        </p:nvSpPr>
        <p:spPr>
          <a:xfrm>
            <a:off x="585113" y="1404394"/>
            <a:ext cx="471527" cy="471811"/>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38CDB6B-B198-4E48-1DA5-FF1C6ADC76D4}"/>
              </a:ext>
            </a:extLst>
          </p:cNvPr>
          <p:cNvCxnSpPr>
            <a:cxnSpLocks/>
          </p:cNvCxnSpPr>
          <p:nvPr/>
        </p:nvCxnSpPr>
        <p:spPr>
          <a:xfrm flipH="1">
            <a:off x="356396" y="2463171"/>
            <a:ext cx="228716" cy="739283"/>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B0A58F44-98C5-B209-9B2F-BC3EDE9301E5}"/>
              </a:ext>
            </a:extLst>
          </p:cNvPr>
          <p:cNvCxnSpPr>
            <a:cxnSpLocks/>
          </p:cNvCxnSpPr>
          <p:nvPr/>
        </p:nvCxnSpPr>
        <p:spPr>
          <a:xfrm>
            <a:off x="776022" y="2463171"/>
            <a:ext cx="1449018" cy="739283"/>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483CD07E-B412-BB27-7721-3BCF80EA407E}"/>
              </a:ext>
            </a:extLst>
          </p:cNvPr>
          <p:cNvCxnSpPr>
            <a:cxnSpLocks/>
          </p:cNvCxnSpPr>
          <p:nvPr/>
        </p:nvCxnSpPr>
        <p:spPr>
          <a:xfrm flipV="1">
            <a:off x="1056640" y="1147665"/>
            <a:ext cx="1891833" cy="256729"/>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542A231E-F2FA-DEA6-86A1-3CAF8FC6168C}"/>
              </a:ext>
            </a:extLst>
          </p:cNvPr>
          <p:cNvCxnSpPr>
            <a:cxnSpLocks/>
          </p:cNvCxnSpPr>
          <p:nvPr/>
        </p:nvCxnSpPr>
        <p:spPr>
          <a:xfrm>
            <a:off x="1074771" y="1876205"/>
            <a:ext cx="1928095" cy="1459985"/>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pic>
        <p:nvPicPr>
          <p:cNvPr id="6" name="Picture 5" descr="A black text on a white background&#10;&#10;Description automatically generated">
            <a:extLst>
              <a:ext uri="{FF2B5EF4-FFF2-40B4-BE49-F238E27FC236}">
                <a16:creationId xmlns:a16="http://schemas.microsoft.com/office/drawing/2014/main" id="{207C2CF6-7008-557C-68F8-35EF322CCEFA}"/>
              </a:ext>
            </a:extLst>
          </p:cNvPr>
          <p:cNvPicPr>
            <a:picLocks noChangeAspect="1"/>
          </p:cNvPicPr>
          <p:nvPr/>
        </p:nvPicPr>
        <p:blipFill>
          <a:blip r:embed="rId13"/>
          <a:stretch>
            <a:fillRect/>
          </a:stretch>
        </p:blipFill>
        <p:spPr>
          <a:xfrm>
            <a:off x="2806917" y="5536803"/>
            <a:ext cx="2293288" cy="680820"/>
          </a:xfrm>
          <a:prstGeom prst="rect">
            <a:avLst/>
          </a:prstGeom>
        </p:spPr>
      </p:pic>
      <p:pic>
        <p:nvPicPr>
          <p:cNvPr id="14" name="Audio 13">
            <a:extLst>
              <a:ext uri="{FF2B5EF4-FFF2-40B4-BE49-F238E27FC236}">
                <a16:creationId xmlns:a16="http://schemas.microsoft.com/office/drawing/2014/main" id="{88E3BC20-6F39-54E2-3DD1-113D335AA2F0}"/>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696076031"/>
      </p:ext>
    </p:extLst>
  </p:cSld>
  <p:clrMapOvr>
    <a:masterClrMapping/>
  </p:clrMapOvr>
  <mc:AlternateContent xmlns:mc="http://schemas.openxmlformats.org/markup-compatibility/2006">
    <mc:Choice xmlns:p14="http://schemas.microsoft.com/office/powerpoint/2010/main" Requires="p14">
      <p:transition spd="slow" p14:dur="2000" advTm="58202"/>
    </mc:Choice>
    <mc:Fallback>
      <p:transition spd="slow" advTm="58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14"/>
                </p:tgtEl>
              </p:cMediaNode>
            </p:audio>
          </p:childTnLst>
        </p:cTn>
      </p:par>
    </p:tnLst>
    <p:bldLst>
      <p:bldP spid="2" grpId="0" build="p"/>
      <p:bldP spid="3" grpId="0"/>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Failure case: Bottle</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11</a:t>
            </a:fld>
            <a:endParaRPr/>
          </a:p>
        </p:txBody>
      </p:sp>
      <p:pic>
        <p:nvPicPr>
          <p:cNvPr id="15" name="Picture 14">
            <a:extLst>
              <a:ext uri="{FF2B5EF4-FFF2-40B4-BE49-F238E27FC236}">
                <a16:creationId xmlns:a16="http://schemas.microsoft.com/office/drawing/2014/main" id="{B80C1F6B-E2CB-3C28-924C-D8C78A666827}"/>
              </a:ext>
            </a:extLst>
          </p:cNvPr>
          <p:cNvPicPr>
            <a:picLocks noChangeAspect="1"/>
          </p:cNvPicPr>
          <p:nvPr/>
        </p:nvPicPr>
        <p:blipFill>
          <a:blip r:embed="rId5"/>
          <a:stretch>
            <a:fillRect/>
          </a:stretch>
        </p:blipFill>
        <p:spPr>
          <a:xfrm>
            <a:off x="6096000" y="3416300"/>
            <a:ext cx="0" cy="25400"/>
          </a:xfrm>
          <a:prstGeom prst="rect">
            <a:avLst/>
          </a:prstGeom>
        </p:spPr>
      </p:pic>
      <p:sp>
        <p:nvSpPr>
          <p:cNvPr id="24" name="TextBox 23">
            <a:extLst>
              <a:ext uri="{FF2B5EF4-FFF2-40B4-BE49-F238E27FC236}">
                <a16:creationId xmlns:a16="http://schemas.microsoft.com/office/drawing/2014/main" id="{299B8807-95BE-FFD6-EA7A-B72C9522F0F0}"/>
              </a:ext>
            </a:extLst>
          </p:cNvPr>
          <p:cNvSpPr txBox="1"/>
          <p:nvPr/>
        </p:nvSpPr>
        <p:spPr>
          <a:xfrm>
            <a:off x="8868803" y="4540628"/>
            <a:ext cx="1279002" cy="369332"/>
          </a:xfrm>
          <a:prstGeom prst="rect">
            <a:avLst/>
          </a:prstGeom>
          <a:noFill/>
        </p:spPr>
        <p:txBody>
          <a:bodyPr wrap="square" rtlCol="0">
            <a:spAutoFit/>
          </a:bodyPr>
          <a:lstStyle/>
          <a:p>
            <a:r>
              <a:rPr lang="en-US" dirty="0"/>
              <a:t>Final depth</a:t>
            </a:r>
          </a:p>
        </p:txBody>
      </p:sp>
      <p:sp>
        <p:nvSpPr>
          <p:cNvPr id="27" name="TextBox 26">
            <a:extLst>
              <a:ext uri="{FF2B5EF4-FFF2-40B4-BE49-F238E27FC236}">
                <a16:creationId xmlns:a16="http://schemas.microsoft.com/office/drawing/2014/main" id="{9AD95AC9-8B60-4F52-B148-4313BBF792E4}"/>
              </a:ext>
            </a:extLst>
          </p:cNvPr>
          <p:cNvSpPr txBox="1"/>
          <p:nvPr/>
        </p:nvSpPr>
        <p:spPr>
          <a:xfrm>
            <a:off x="4847558" y="4538698"/>
            <a:ext cx="1454528" cy="369332"/>
          </a:xfrm>
          <a:prstGeom prst="rect">
            <a:avLst/>
          </a:prstGeom>
          <a:noFill/>
        </p:spPr>
        <p:txBody>
          <a:bodyPr wrap="square" rtlCol="0">
            <a:spAutoFit/>
          </a:bodyPr>
          <a:lstStyle/>
          <a:p>
            <a:r>
              <a:rPr lang="en-US" dirty="0"/>
              <a:t>Initial depth</a:t>
            </a:r>
          </a:p>
        </p:txBody>
      </p:sp>
      <p:sp>
        <p:nvSpPr>
          <p:cNvPr id="35" name="TextBox 34">
            <a:extLst>
              <a:ext uri="{FF2B5EF4-FFF2-40B4-BE49-F238E27FC236}">
                <a16:creationId xmlns:a16="http://schemas.microsoft.com/office/drawing/2014/main" id="{FCBD3D9A-6B03-63E5-BE98-42F014BB1E39}"/>
              </a:ext>
            </a:extLst>
          </p:cNvPr>
          <p:cNvSpPr txBox="1"/>
          <p:nvPr/>
        </p:nvSpPr>
        <p:spPr>
          <a:xfrm>
            <a:off x="306521" y="4530275"/>
            <a:ext cx="3457325" cy="369332"/>
          </a:xfrm>
          <a:prstGeom prst="rect">
            <a:avLst/>
          </a:prstGeom>
          <a:noFill/>
        </p:spPr>
        <p:txBody>
          <a:bodyPr wrap="square" rtlCol="0">
            <a:spAutoFit/>
          </a:bodyPr>
          <a:lstStyle/>
          <a:p>
            <a:pPr algn="ctr"/>
            <a:r>
              <a:rPr lang="en-US" dirty="0"/>
              <a:t>Central Pinhole view</a:t>
            </a:r>
          </a:p>
        </p:txBody>
      </p:sp>
      <p:pic>
        <p:nvPicPr>
          <p:cNvPr id="143" name="Picture 142">
            <a:extLst>
              <a:ext uri="{FF2B5EF4-FFF2-40B4-BE49-F238E27FC236}">
                <a16:creationId xmlns:a16="http://schemas.microsoft.com/office/drawing/2014/main" id="{202D18A9-83F8-2E04-9639-9B63B8BA2B6D}"/>
              </a:ext>
            </a:extLst>
          </p:cNvPr>
          <p:cNvPicPr>
            <a:picLocks noChangeAspect="1"/>
          </p:cNvPicPr>
          <p:nvPr/>
        </p:nvPicPr>
        <p:blipFill>
          <a:blip r:embed="rId6"/>
          <a:stretch>
            <a:fillRect/>
          </a:stretch>
        </p:blipFill>
        <p:spPr>
          <a:xfrm>
            <a:off x="6096000" y="3416300"/>
            <a:ext cx="0" cy="25400"/>
          </a:xfrm>
          <a:prstGeom prst="rect">
            <a:avLst/>
          </a:prstGeom>
        </p:spPr>
      </p:pic>
      <p:pic>
        <p:nvPicPr>
          <p:cNvPr id="5" name="Picture 4" descr="A close up of a bottle&#10;&#10;Description automatically generated">
            <a:extLst>
              <a:ext uri="{FF2B5EF4-FFF2-40B4-BE49-F238E27FC236}">
                <a16:creationId xmlns:a16="http://schemas.microsoft.com/office/drawing/2014/main" id="{40D4A333-12DD-A71B-F144-AA871BCF51C6}"/>
              </a:ext>
            </a:extLst>
          </p:cNvPr>
          <p:cNvPicPr>
            <a:picLocks noChangeAspect="1"/>
          </p:cNvPicPr>
          <p:nvPr/>
        </p:nvPicPr>
        <p:blipFill>
          <a:blip r:embed="rId7"/>
          <a:stretch>
            <a:fillRect/>
          </a:stretch>
        </p:blipFill>
        <p:spPr>
          <a:xfrm>
            <a:off x="266886" y="1664510"/>
            <a:ext cx="3515974" cy="2810165"/>
          </a:xfrm>
          <a:prstGeom prst="rect">
            <a:avLst/>
          </a:prstGeom>
        </p:spPr>
      </p:pic>
      <p:pic>
        <p:nvPicPr>
          <p:cNvPr id="11" name="Picture 10" descr="A blue and red background&#10;&#10;Description automatically generated">
            <a:extLst>
              <a:ext uri="{FF2B5EF4-FFF2-40B4-BE49-F238E27FC236}">
                <a16:creationId xmlns:a16="http://schemas.microsoft.com/office/drawing/2014/main" id="{F9D1B1F4-010E-C684-C59C-AF1CBA233957}"/>
              </a:ext>
            </a:extLst>
          </p:cNvPr>
          <p:cNvPicPr>
            <a:picLocks noChangeAspect="1"/>
          </p:cNvPicPr>
          <p:nvPr/>
        </p:nvPicPr>
        <p:blipFill>
          <a:blip r:embed="rId8"/>
          <a:stretch>
            <a:fillRect/>
          </a:stretch>
        </p:blipFill>
        <p:spPr>
          <a:xfrm>
            <a:off x="3982225" y="1664510"/>
            <a:ext cx="3538410" cy="2828097"/>
          </a:xfrm>
          <a:prstGeom prst="rect">
            <a:avLst/>
          </a:prstGeom>
        </p:spPr>
      </p:pic>
      <p:pic>
        <p:nvPicPr>
          <p:cNvPr id="8" name="Picture 7" descr="A blue and red background&#10;&#10;Description automatically generated">
            <a:extLst>
              <a:ext uri="{FF2B5EF4-FFF2-40B4-BE49-F238E27FC236}">
                <a16:creationId xmlns:a16="http://schemas.microsoft.com/office/drawing/2014/main" id="{19F25176-8E9F-5324-70D4-A8C04E8AE978}"/>
              </a:ext>
            </a:extLst>
          </p:cNvPr>
          <p:cNvPicPr>
            <a:picLocks noChangeAspect="1"/>
          </p:cNvPicPr>
          <p:nvPr/>
        </p:nvPicPr>
        <p:blipFill>
          <a:blip r:embed="rId9"/>
          <a:stretch>
            <a:fillRect/>
          </a:stretch>
        </p:blipFill>
        <p:spPr>
          <a:xfrm>
            <a:off x="7719999" y="1671646"/>
            <a:ext cx="3576611" cy="2858630"/>
          </a:xfrm>
          <a:prstGeom prst="rect">
            <a:avLst/>
          </a:prstGeom>
        </p:spPr>
      </p:pic>
      <p:pic>
        <p:nvPicPr>
          <p:cNvPr id="12" name="Audio 11">
            <a:extLst>
              <a:ext uri="{FF2B5EF4-FFF2-40B4-BE49-F238E27FC236}">
                <a16:creationId xmlns:a16="http://schemas.microsoft.com/office/drawing/2014/main" id="{EE74EE3D-ED15-CDE5-73C6-90F6271CA33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67193577"/>
      </p:ext>
    </p:extLst>
  </p:cSld>
  <p:clrMapOvr>
    <a:masterClrMapping/>
  </p:clrMapOvr>
  <mc:AlternateContent xmlns:mc="http://schemas.openxmlformats.org/markup-compatibility/2006" xmlns:p14="http://schemas.microsoft.com/office/powerpoint/2010/main">
    <mc:Choice Requires="p14">
      <p:transition spd="slow" p14:dur="2000" advTm="20828"/>
    </mc:Choice>
    <mc:Fallback xmlns="">
      <p:transition spd="slow" advTm="20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817" x="5149850" y="6791325"/>
          <p14:tracePt t="1827" x="5192713" y="6700838"/>
          <p14:tracePt t="1832" x="5224463" y="6618288"/>
          <p14:tracePt t="1837" x="5308600" y="6426200"/>
          <p14:tracePt t="1847" x="5424488" y="6137275"/>
          <p14:tracePt t="1852" x="5465763" y="6037263"/>
          <p14:tracePt t="1860" x="5599113" y="573087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7"/>
        <p:cNvGrpSpPr/>
        <p:nvPr/>
      </p:nvGrpSpPr>
      <p:grpSpPr>
        <a:xfrm>
          <a:off x="0" y="0"/>
          <a:ext cx="0" cy="0"/>
          <a:chOff x="0" y="0"/>
          <a:chExt cx="0" cy="0"/>
        </a:xfrm>
      </p:grpSpPr>
      <p:sp>
        <p:nvSpPr>
          <p:cNvPr id="142" name="Rectangle 14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flower&#10;&#10;Description automatically generated">
            <a:extLst>
              <a:ext uri="{FF2B5EF4-FFF2-40B4-BE49-F238E27FC236}">
                <a16:creationId xmlns:a16="http://schemas.microsoft.com/office/drawing/2014/main" id="{4E58B033-DAB5-9F0A-F748-6B76241F6A28}"/>
              </a:ext>
            </a:extLst>
          </p:cNvPr>
          <p:cNvPicPr>
            <a:picLocks noChangeAspect="1"/>
          </p:cNvPicPr>
          <p:nvPr/>
        </p:nvPicPr>
        <p:blipFill rotWithShape="1">
          <a:blip r:embed="rId5">
            <a:alphaModFix amt="50000"/>
          </a:blip>
          <a:srcRect t="26118" r="2" b="3374"/>
          <a:stretch/>
        </p:blipFill>
        <p:spPr>
          <a:xfrm>
            <a:off x="20" y="1"/>
            <a:ext cx="12191980" cy="6857999"/>
          </a:xfrm>
          <a:prstGeom prst="rect">
            <a:avLst/>
          </a:prstGeom>
        </p:spPr>
      </p:pic>
      <p:sp>
        <p:nvSpPr>
          <p:cNvPr id="128" name="Google Shape;128;p28"/>
          <p:cNvSpPr txBox="1">
            <a:spLocks noGrp="1"/>
          </p:cNvSpPr>
          <p:nvPr>
            <p:ph type="title"/>
          </p:nvPr>
        </p:nvSpPr>
        <p:spPr>
          <a:xfrm>
            <a:off x="1524000" y="1122362"/>
            <a:ext cx="9144000" cy="2900518"/>
          </a:xfrm>
          <a:prstGeom prst="rect">
            <a:avLst/>
          </a:prstGeom>
        </p:spPr>
        <p:txBody>
          <a:bodyPr spcFirstLastPara="1" vert="horz" lIns="91440" tIns="45720" rIns="91440" bIns="45720" rtlCol="0" anchor="b" anchorCtr="0">
            <a:normAutofit/>
          </a:bodyPr>
          <a:lstStyle/>
          <a:p>
            <a:pPr algn="ctr">
              <a:spcBef>
                <a:spcPct val="0"/>
              </a:spcBef>
            </a:pPr>
            <a:r>
              <a:rPr lang="en-US" sz="6000" b="1">
                <a:solidFill>
                  <a:srgbClr val="FFFFFF"/>
                </a:solidFill>
              </a:rPr>
              <a:t>Thank you!</a:t>
            </a:r>
            <a:endParaRPr lang="en-US" sz="6000" b="1">
              <a:solidFill>
                <a:srgbClr val="FFFFFF"/>
              </a:solidFill>
              <a:sym typeface="Merriweather"/>
            </a:endParaRPr>
          </a:p>
        </p:txBody>
      </p:sp>
      <p:sp>
        <p:nvSpPr>
          <p:cNvPr id="129" name="Google Shape;129;p28"/>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a:spcAft>
                <a:spcPts val="600"/>
              </a:spcAft>
              <a:defRPr/>
            </a:pPr>
            <a:fld id="{00000000-1234-1234-1234-123412341234}" type="slidenum">
              <a:rPr lang="en-US">
                <a:solidFill>
                  <a:srgbClr val="FFFFFF"/>
                </a:solidFill>
                <a:latin typeface="Calibri" panose="020F0502020204030204"/>
              </a:rPr>
              <a:pPr>
                <a:spcAft>
                  <a:spcPts val="600"/>
                </a:spcAft>
                <a:defRPr/>
              </a:pPr>
              <a:t>12</a:t>
            </a:fld>
            <a:endParaRPr lang="en-US">
              <a:solidFill>
                <a:srgbClr val="FFFFFF"/>
              </a:solidFill>
              <a:latin typeface="Calibri" panose="020F0502020204030204"/>
            </a:endParaRPr>
          </a:p>
        </p:txBody>
      </p:sp>
      <p:pic>
        <p:nvPicPr>
          <p:cNvPr id="7" name="Audio 6">
            <a:extLst>
              <a:ext uri="{FF2B5EF4-FFF2-40B4-BE49-F238E27FC236}">
                <a16:creationId xmlns:a16="http://schemas.microsoft.com/office/drawing/2014/main" id="{78F7126C-F2FE-7460-2D30-B7EB47BCE7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9316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549"/>
    </mc:Choice>
    <mc:Fallback xmlns="">
      <p:transition spd="slow" advTm="5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311" x="6129338" y="5332413"/>
          <p14:tracePt t="4313" x="6486525" y="4975225"/>
          <p14:tracePt t="4328" x="6883400" y="4643438"/>
          <p14:tracePt t="4329" x="7240588" y="4321175"/>
          <p14:tracePt t="4335" x="7621588" y="3979863"/>
          <p14:tracePt t="4351" x="8235950" y="3375025"/>
          <p14:tracePt t="4359" x="8832850" y="2760663"/>
          <p14:tracePt t="4366" x="9040813" y="2536825"/>
          <p14:tracePt t="4379" x="9488488" y="2039938"/>
          <p14:tracePt t="4392" x="9928225" y="1558925"/>
          <p14:tracePt t="4411" x="10325100" y="1169988"/>
          <p14:tracePt t="4425" x="10375900" y="1127125"/>
          <p14:tracePt t="4624" x="10375900" y="1095375"/>
          <p14:tracePt t="4632" x="10375900" y="1028700"/>
          <p14:tracePt t="4640" x="10375900" y="928688"/>
          <p14:tracePt t="4648" x="10342563" y="771525"/>
          <p14:tracePt t="4656" x="10325100" y="688975"/>
          <p14:tracePt t="4664" x="10242550" y="447675"/>
          <p14:tracePt t="4678" x="10167938" y="2571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Cues from Light-field Image</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a:t>
            </a:fld>
            <a:endParaRPr/>
          </a:p>
        </p:txBody>
      </p:sp>
      <p:pic>
        <p:nvPicPr>
          <p:cNvPr id="4" name="viewpoint">
            <a:hlinkClick r:id="" action="ppaction://media"/>
            <a:extLst>
              <a:ext uri="{FF2B5EF4-FFF2-40B4-BE49-F238E27FC236}">
                <a16:creationId xmlns:a16="http://schemas.microsoft.com/office/drawing/2014/main" id="{0E0C6562-2277-F926-3BE6-D94B86755455}"/>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614650" y="1243251"/>
            <a:ext cx="7926678" cy="5236771"/>
          </a:xfrm>
          <a:prstGeom prst="rect">
            <a:avLst/>
          </a:prstGeom>
        </p:spPr>
      </p:pic>
      <p:sp>
        <p:nvSpPr>
          <p:cNvPr id="6" name="Google Shape;143;p29">
            <a:extLst>
              <a:ext uri="{FF2B5EF4-FFF2-40B4-BE49-F238E27FC236}">
                <a16:creationId xmlns:a16="http://schemas.microsoft.com/office/drawing/2014/main" id="{DDFC1F7F-AA75-D881-64BE-631DDF6ADD7F}"/>
              </a:ext>
            </a:extLst>
          </p:cNvPr>
          <p:cNvSpPr txBox="1">
            <a:spLocks/>
          </p:cNvSpPr>
          <p:nvPr/>
        </p:nvSpPr>
        <p:spPr>
          <a:xfrm>
            <a:off x="9001991" y="5495514"/>
            <a:ext cx="3190009" cy="1246909"/>
          </a:xfrm>
          <a:prstGeom prst="rect">
            <a:avLst/>
          </a:prstGeom>
        </p:spPr>
        <p:txBody>
          <a:bodyPr spcFirstLastPara="1" vert="horz" wrap="square" lIns="91425" tIns="91425" rIns="91425" bIns="91425" rtlCol="0" anchor="t" anchorCtr="0">
            <a:normAutofit fontScale="85000"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457200" indent="-457200">
              <a:spcAft>
                <a:spcPts val="1200"/>
              </a:spcAft>
            </a:pPr>
            <a:r>
              <a:rPr lang="en-US" dirty="0">
                <a:latin typeface="+mj-lt"/>
              </a:rPr>
              <a:t>Viewpoint Variation</a:t>
            </a:r>
          </a:p>
          <a:p>
            <a:pPr marL="457200" indent="-457200">
              <a:spcAft>
                <a:spcPts val="1200"/>
              </a:spcAft>
            </a:pPr>
            <a:r>
              <a:rPr lang="en-US" dirty="0">
                <a:latin typeface="+mj-lt"/>
              </a:rPr>
              <a:t>All-in-focus Image</a:t>
            </a:r>
          </a:p>
        </p:txBody>
      </p:sp>
      <p:pic>
        <p:nvPicPr>
          <p:cNvPr id="15" name="Audio 14">
            <a:extLst>
              <a:ext uri="{FF2B5EF4-FFF2-40B4-BE49-F238E27FC236}">
                <a16:creationId xmlns:a16="http://schemas.microsoft.com/office/drawing/2014/main" id="{CA6FB112-B0D0-5AF4-58CA-4F7EDC39DCE2}"/>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14721142"/>
      </p:ext>
    </p:extLst>
  </p:cSld>
  <p:clrMapOvr>
    <a:masterClrMapping/>
  </p:clrMapOvr>
  <mc:AlternateContent xmlns:mc="http://schemas.openxmlformats.org/markup-compatibility/2006">
    <mc:Choice xmlns:p14="http://schemas.microsoft.com/office/powerpoint/2010/main" Requires="p14">
      <p:transition spd="slow" p14:dur="2000" advTm="10532"/>
    </mc:Choice>
    <mc:Fallback>
      <p:transition spd="slow" advTm="10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7450"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20" fill="hold" display="0">
                  <p:stCondLst>
                    <p:cond delay="indefinite"/>
                  </p:stCondLst>
                  <p:endCondLst>
                    <p:cond evt="onStopAudio" delay="0">
                      <p:tgtEl>
                        <p:sldTgt/>
                      </p:tgtEl>
                    </p:cond>
                  </p:endCondLst>
                </p:cTn>
                <p:tgtEl>
                  <p:spTgt spid="15"/>
                </p:tgtEl>
              </p:cMediaNode>
            </p:audio>
          </p:childTnLst>
        </p:cTn>
      </p:par>
    </p:tnLst>
    <p:bldLst>
      <p:bldP spid="6" grpId="0"/>
    </p:bldLst>
  </p:timing>
  <p:extLst>
    <p:ext uri="{E180D4A7-C9FB-4DFB-919C-405C955672EB}">
      <p14:showEvtLst xmlns:p14="http://schemas.microsoft.com/office/powerpoint/2010/main">
        <p14:playEvt time="115" objId="4"/>
        <p14:playEvt time="7736" objId="4"/>
        <p14:stopEvt time="10532"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3" name="Picture 2" descr="A close-up of a book&#10;&#10;Description automatically generated">
            <a:extLst>
              <a:ext uri="{FF2B5EF4-FFF2-40B4-BE49-F238E27FC236}">
                <a16:creationId xmlns:a16="http://schemas.microsoft.com/office/drawing/2014/main" id="{0CE333B2-B831-FCAC-E07B-554A63FAC656}"/>
              </a:ext>
            </a:extLst>
          </p:cNvPr>
          <p:cNvPicPr>
            <a:picLocks noChangeAspect="1"/>
          </p:cNvPicPr>
          <p:nvPr/>
        </p:nvPicPr>
        <p:blipFill>
          <a:blip r:embed="rId5"/>
          <a:stretch>
            <a:fillRect/>
          </a:stretch>
        </p:blipFill>
        <p:spPr>
          <a:xfrm>
            <a:off x="2136569" y="763771"/>
            <a:ext cx="7772400" cy="5711848"/>
          </a:xfrm>
          <a:prstGeom prst="rect">
            <a:avLst/>
          </a:prstGeom>
        </p:spPr>
      </p:pic>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Prior Work</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a:t>
            </a:fld>
            <a:endParaRPr/>
          </a:p>
        </p:txBody>
      </p:sp>
      <p:sp>
        <p:nvSpPr>
          <p:cNvPr id="4" name="Google Shape;131;p28">
            <a:extLst>
              <a:ext uri="{FF2B5EF4-FFF2-40B4-BE49-F238E27FC236}">
                <a16:creationId xmlns:a16="http://schemas.microsoft.com/office/drawing/2014/main" id="{69FAD1A5-4550-F299-6536-4DF8DB008666}"/>
              </a:ext>
            </a:extLst>
          </p:cNvPr>
          <p:cNvSpPr txBox="1"/>
          <p:nvPr/>
        </p:nvSpPr>
        <p:spPr>
          <a:xfrm>
            <a:off x="-1" y="6480023"/>
            <a:ext cx="5933210" cy="410393"/>
          </a:xfrm>
          <a:prstGeom prst="rect">
            <a:avLst/>
          </a:prstGeom>
          <a:noFill/>
          <a:ln>
            <a:noFill/>
          </a:ln>
        </p:spPr>
        <p:txBody>
          <a:bodyPr spcFirstLastPara="1" wrap="square" lIns="121900" tIns="121900" rIns="121900" bIns="121900" anchor="t" anchorCtr="0">
            <a:spAutoFit/>
          </a:bodyPr>
          <a:lstStyle/>
          <a:p>
            <a:r>
              <a:rPr lang="en" sz="1067" b="1" dirty="0"/>
              <a:t>Reference: </a:t>
            </a:r>
            <a:r>
              <a:rPr lang="en-US" sz="1067" dirty="0">
                <a:hlinkClick r:id="rId6"/>
              </a:rPr>
              <a:t>https://</a:t>
            </a:r>
            <a:r>
              <a:rPr lang="en-US" sz="1067" dirty="0" err="1">
                <a:hlinkClick r:id="rId6"/>
              </a:rPr>
              <a:t>cseweb.ucsd.edu</a:t>
            </a:r>
            <a:r>
              <a:rPr lang="en-US" sz="1067" dirty="0">
                <a:hlinkClick r:id="rId6"/>
              </a:rPr>
              <a:t>/~</a:t>
            </a:r>
            <a:r>
              <a:rPr lang="en-US" sz="1067" dirty="0" err="1">
                <a:hlinkClick r:id="rId6"/>
              </a:rPr>
              <a:t>viscomp</a:t>
            </a:r>
            <a:r>
              <a:rPr lang="en-US" sz="1067" dirty="0">
                <a:hlinkClick r:id="rId6"/>
              </a:rPr>
              <a:t>/projects/LF/papers/CVPR15/shading_CVPR15.pdf</a:t>
            </a:r>
            <a:endParaRPr sz="1067" dirty="0"/>
          </a:p>
        </p:txBody>
      </p:sp>
      <p:pic>
        <p:nvPicPr>
          <p:cNvPr id="15" name="Audio 14">
            <a:extLst>
              <a:ext uri="{FF2B5EF4-FFF2-40B4-BE49-F238E27FC236}">
                <a16:creationId xmlns:a16="http://schemas.microsoft.com/office/drawing/2014/main" id="{87158194-5550-7A3C-B7AC-B5D4A35018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9128000"/>
      </p:ext>
    </p:extLst>
  </p:cSld>
  <p:clrMapOvr>
    <a:masterClrMapping/>
  </p:clrMapOvr>
  <mc:AlternateContent xmlns:mc="http://schemas.openxmlformats.org/markup-compatibility/2006">
    <mc:Choice xmlns:p14="http://schemas.microsoft.com/office/powerpoint/2010/main" Requires="p14">
      <p:transition spd="slow" p14:dur="2000" advTm="10588"/>
    </mc:Choice>
    <mc:Fallback>
      <p:transition spd="slow" advTm="10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Angular Coherency</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a:t>
            </a:fld>
            <a:endParaRPr/>
          </a:p>
        </p:txBody>
      </p:sp>
      <p:pic>
        <p:nvPicPr>
          <p:cNvPr id="3" name="Picture 2" descr="A diagram of a triangle with lines and words&#10;&#10;Description automatically generated">
            <a:extLst>
              <a:ext uri="{FF2B5EF4-FFF2-40B4-BE49-F238E27FC236}">
                <a16:creationId xmlns:a16="http://schemas.microsoft.com/office/drawing/2014/main" id="{C763ACEE-BAA6-8174-4136-5D2C12F46F08}"/>
              </a:ext>
            </a:extLst>
          </p:cNvPr>
          <p:cNvPicPr>
            <a:picLocks noChangeAspect="1"/>
          </p:cNvPicPr>
          <p:nvPr/>
        </p:nvPicPr>
        <p:blipFill>
          <a:blip r:embed="rId6"/>
          <a:stretch>
            <a:fillRect/>
          </a:stretch>
        </p:blipFill>
        <p:spPr>
          <a:xfrm>
            <a:off x="534554" y="1123964"/>
            <a:ext cx="5024582" cy="2481402"/>
          </a:xfrm>
          <a:prstGeom prst="rect">
            <a:avLst/>
          </a:prstGeom>
        </p:spPr>
      </p:pic>
      <p:pic>
        <p:nvPicPr>
          <p:cNvPr id="5" name="Picture 4" descr="Diagram of a diagram of a prism&#10;&#10;Description automatically generated">
            <a:extLst>
              <a:ext uri="{FF2B5EF4-FFF2-40B4-BE49-F238E27FC236}">
                <a16:creationId xmlns:a16="http://schemas.microsoft.com/office/drawing/2014/main" id="{E7A8421A-A6A3-2A71-856B-A7B754385932}"/>
              </a:ext>
            </a:extLst>
          </p:cNvPr>
          <p:cNvPicPr>
            <a:picLocks noChangeAspect="1"/>
          </p:cNvPicPr>
          <p:nvPr/>
        </p:nvPicPr>
        <p:blipFill>
          <a:blip r:embed="rId7"/>
          <a:stretch>
            <a:fillRect/>
          </a:stretch>
        </p:blipFill>
        <p:spPr>
          <a:xfrm>
            <a:off x="534554" y="3822110"/>
            <a:ext cx="4735368" cy="2920313"/>
          </a:xfrm>
          <a:prstGeom prst="rect">
            <a:avLst/>
          </a:prstGeom>
        </p:spPr>
      </p:pic>
      <p:sp>
        <p:nvSpPr>
          <p:cNvPr id="6" name="Google Shape;130;p28">
            <a:extLst>
              <a:ext uri="{FF2B5EF4-FFF2-40B4-BE49-F238E27FC236}">
                <a16:creationId xmlns:a16="http://schemas.microsoft.com/office/drawing/2014/main" id="{9DC4FCF2-21F4-BD9C-0F4D-51ED4AB3F939}"/>
              </a:ext>
            </a:extLst>
          </p:cNvPr>
          <p:cNvSpPr txBox="1">
            <a:spLocks noGrp="1"/>
          </p:cNvSpPr>
          <p:nvPr>
            <p:ph type="body" idx="1"/>
          </p:nvPr>
        </p:nvSpPr>
        <p:spPr>
          <a:xfrm>
            <a:off x="5920509" y="510980"/>
            <a:ext cx="5860472" cy="933436"/>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US" dirty="0"/>
              <a:t>How to exploit angular coherency?</a:t>
            </a:r>
          </a:p>
          <a:p>
            <a:pPr marL="457200" indent="-457200"/>
            <a:r>
              <a:rPr lang="en-US" dirty="0"/>
              <a:t>Use the central pinhole image!</a:t>
            </a:r>
          </a:p>
          <a:p>
            <a:pPr marL="0" indent="0">
              <a:buNone/>
            </a:pPr>
            <a:endParaRPr lang="en-US" dirty="0"/>
          </a:p>
          <a:p>
            <a:pPr marL="0" indent="0">
              <a:buNone/>
            </a:pPr>
            <a:endParaRPr dirty="0"/>
          </a:p>
        </p:txBody>
      </p:sp>
      <p:pic>
        <p:nvPicPr>
          <p:cNvPr id="11" name="Picture 10" descr="A math equations and formulas&#10;&#10;Description automatically generated with medium confidence">
            <a:extLst>
              <a:ext uri="{FF2B5EF4-FFF2-40B4-BE49-F238E27FC236}">
                <a16:creationId xmlns:a16="http://schemas.microsoft.com/office/drawing/2014/main" id="{E5D6B56D-7D4C-C09F-8AE5-8E28F6F970FC}"/>
              </a:ext>
            </a:extLst>
          </p:cNvPr>
          <p:cNvPicPr>
            <a:picLocks noChangeAspect="1"/>
          </p:cNvPicPr>
          <p:nvPr/>
        </p:nvPicPr>
        <p:blipFill>
          <a:blip r:embed="rId8"/>
          <a:stretch>
            <a:fillRect/>
          </a:stretch>
        </p:blipFill>
        <p:spPr>
          <a:xfrm>
            <a:off x="5989781" y="1986441"/>
            <a:ext cx="5024582" cy="1135308"/>
          </a:xfrm>
          <a:prstGeom prst="rect">
            <a:avLst/>
          </a:prstGeom>
        </p:spPr>
      </p:pic>
      <p:pic>
        <p:nvPicPr>
          <p:cNvPr id="13" name="Picture 12" descr="A black symbol on a white background&#10;&#10;Description automatically generated">
            <a:extLst>
              <a:ext uri="{FF2B5EF4-FFF2-40B4-BE49-F238E27FC236}">
                <a16:creationId xmlns:a16="http://schemas.microsoft.com/office/drawing/2014/main" id="{56794C1B-3EE5-1347-FF9C-1A5CC41A5908}"/>
              </a:ext>
            </a:extLst>
          </p:cNvPr>
          <p:cNvPicPr>
            <a:picLocks noChangeAspect="1"/>
          </p:cNvPicPr>
          <p:nvPr/>
        </p:nvPicPr>
        <p:blipFill>
          <a:blip r:embed="rId9"/>
          <a:stretch>
            <a:fillRect/>
          </a:stretch>
        </p:blipFill>
        <p:spPr>
          <a:xfrm>
            <a:off x="7919604" y="3846692"/>
            <a:ext cx="1452996" cy="316161"/>
          </a:xfrm>
          <a:prstGeom prst="rect">
            <a:avLst/>
          </a:prstGeom>
        </p:spPr>
      </p:pic>
      <p:pic>
        <p:nvPicPr>
          <p:cNvPr id="15" name="Picture 14">
            <a:extLst>
              <a:ext uri="{FF2B5EF4-FFF2-40B4-BE49-F238E27FC236}">
                <a16:creationId xmlns:a16="http://schemas.microsoft.com/office/drawing/2014/main" id="{2FAD1143-3B41-ECFE-F763-4D3A44D05227}"/>
              </a:ext>
            </a:extLst>
          </p:cNvPr>
          <p:cNvPicPr>
            <a:picLocks noChangeAspect="1"/>
          </p:cNvPicPr>
          <p:nvPr/>
        </p:nvPicPr>
        <p:blipFill>
          <a:blip r:embed="rId10"/>
          <a:stretch>
            <a:fillRect/>
          </a:stretch>
        </p:blipFill>
        <p:spPr>
          <a:xfrm>
            <a:off x="6338453" y="5085021"/>
            <a:ext cx="5024583" cy="294480"/>
          </a:xfrm>
          <a:prstGeom prst="rect">
            <a:avLst/>
          </a:prstGeom>
        </p:spPr>
      </p:pic>
      <p:pic>
        <p:nvPicPr>
          <p:cNvPr id="17" name="Picture 16" descr="A black and white symbol&#10;&#10;Description automatically generated">
            <a:extLst>
              <a:ext uri="{FF2B5EF4-FFF2-40B4-BE49-F238E27FC236}">
                <a16:creationId xmlns:a16="http://schemas.microsoft.com/office/drawing/2014/main" id="{BF1C0105-691C-3CC2-6E2B-FDC0936D8E52}"/>
              </a:ext>
            </a:extLst>
          </p:cNvPr>
          <p:cNvPicPr>
            <a:picLocks noChangeAspect="1"/>
          </p:cNvPicPr>
          <p:nvPr/>
        </p:nvPicPr>
        <p:blipFill>
          <a:blip r:embed="rId11"/>
          <a:stretch>
            <a:fillRect/>
          </a:stretch>
        </p:blipFill>
        <p:spPr>
          <a:xfrm>
            <a:off x="7507906" y="6209428"/>
            <a:ext cx="2718377" cy="390405"/>
          </a:xfrm>
          <a:prstGeom prst="rect">
            <a:avLst/>
          </a:prstGeom>
        </p:spPr>
      </p:pic>
      <p:sp>
        <p:nvSpPr>
          <p:cNvPr id="18" name="Google Shape;130;p28">
            <a:extLst>
              <a:ext uri="{FF2B5EF4-FFF2-40B4-BE49-F238E27FC236}">
                <a16:creationId xmlns:a16="http://schemas.microsoft.com/office/drawing/2014/main" id="{E45A705B-2DDB-6E7B-B4EC-FB55306A6A74}"/>
              </a:ext>
            </a:extLst>
          </p:cNvPr>
          <p:cNvSpPr txBox="1">
            <a:spLocks/>
          </p:cNvSpPr>
          <p:nvPr/>
        </p:nvSpPr>
        <p:spPr>
          <a:xfrm>
            <a:off x="5920508" y="1461641"/>
            <a:ext cx="2860964" cy="524800"/>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EPI Remapping</a:t>
            </a:r>
          </a:p>
        </p:txBody>
      </p:sp>
      <p:sp>
        <p:nvSpPr>
          <p:cNvPr id="19" name="Google Shape;130;p28">
            <a:extLst>
              <a:ext uri="{FF2B5EF4-FFF2-40B4-BE49-F238E27FC236}">
                <a16:creationId xmlns:a16="http://schemas.microsoft.com/office/drawing/2014/main" id="{F4C6BD20-4382-D32F-800E-9481BC3F2A28}"/>
              </a:ext>
            </a:extLst>
          </p:cNvPr>
          <p:cNvSpPr txBox="1">
            <a:spLocks/>
          </p:cNvSpPr>
          <p:nvPr/>
        </p:nvSpPr>
        <p:spPr>
          <a:xfrm>
            <a:off x="5918386" y="3338387"/>
            <a:ext cx="3296227" cy="55771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Central Pinhole Image</a:t>
            </a:r>
          </a:p>
        </p:txBody>
      </p:sp>
      <p:sp>
        <p:nvSpPr>
          <p:cNvPr id="20" name="Google Shape;130;p28">
            <a:extLst>
              <a:ext uri="{FF2B5EF4-FFF2-40B4-BE49-F238E27FC236}">
                <a16:creationId xmlns:a16="http://schemas.microsoft.com/office/drawing/2014/main" id="{F8A7E8EC-9B71-A114-8C89-A5C1620E1CC1}"/>
              </a:ext>
            </a:extLst>
          </p:cNvPr>
          <p:cNvSpPr txBox="1">
            <a:spLocks/>
          </p:cNvSpPr>
          <p:nvPr/>
        </p:nvSpPr>
        <p:spPr>
          <a:xfrm>
            <a:off x="5918386" y="4472939"/>
            <a:ext cx="3557935" cy="524800"/>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Angular rays convergence</a:t>
            </a:r>
          </a:p>
        </p:txBody>
      </p:sp>
      <p:sp>
        <p:nvSpPr>
          <p:cNvPr id="21" name="Google Shape;130;p28">
            <a:extLst>
              <a:ext uri="{FF2B5EF4-FFF2-40B4-BE49-F238E27FC236}">
                <a16:creationId xmlns:a16="http://schemas.microsoft.com/office/drawing/2014/main" id="{FF496674-DA23-A298-D850-434056F5CB3E}"/>
              </a:ext>
            </a:extLst>
          </p:cNvPr>
          <p:cNvSpPr txBox="1">
            <a:spLocks/>
          </p:cNvSpPr>
          <p:nvPr/>
        </p:nvSpPr>
        <p:spPr>
          <a:xfrm>
            <a:off x="5918386" y="5761634"/>
            <a:ext cx="2860964" cy="524800"/>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Angular coherency</a:t>
            </a:r>
          </a:p>
        </p:txBody>
      </p:sp>
      <p:pic>
        <p:nvPicPr>
          <p:cNvPr id="24" name="Audio 23">
            <a:extLst>
              <a:ext uri="{FF2B5EF4-FFF2-40B4-BE49-F238E27FC236}">
                <a16:creationId xmlns:a16="http://schemas.microsoft.com/office/drawing/2014/main" id="{98E6178E-5239-8741-4BF6-6D38EB6DCD6F}"/>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45573897"/>
      </p:ext>
    </p:extLst>
  </p:cSld>
  <p:clrMapOvr>
    <a:masterClrMapping/>
  </p:clrMapOvr>
  <mc:AlternateContent xmlns:mc="http://schemas.openxmlformats.org/markup-compatibility/2006" xmlns:p14="http://schemas.microsoft.com/office/powerpoint/2010/main">
    <mc:Choice Requires="p14">
      <p:transition spd="slow" p14:dur="2000" advTm="87655"/>
    </mc:Choice>
    <mc:Fallback xmlns="">
      <p:transition spd="slow" advTm="87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4"/>
                </p:tgtEl>
              </p:cMediaNode>
            </p:audio>
          </p:childTnLst>
        </p:cTn>
      </p:par>
    </p:tnLst>
    <p:bldLst>
      <p:bldP spid="6" grpId="0" build="p"/>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Cues from Angular Coherency </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a:t>
            </a:fld>
            <a:endParaRPr/>
          </a:p>
        </p:txBody>
      </p:sp>
      <p:sp>
        <p:nvSpPr>
          <p:cNvPr id="2" name="Google Shape;130;p28">
            <a:extLst>
              <a:ext uri="{FF2B5EF4-FFF2-40B4-BE49-F238E27FC236}">
                <a16:creationId xmlns:a16="http://schemas.microsoft.com/office/drawing/2014/main" id="{CC373D9A-23FA-5F17-C37E-F39E4EF1DD0E}"/>
              </a:ext>
            </a:extLst>
          </p:cNvPr>
          <p:cNvSpPr txBox="1">
            <a:spLocks/>
          </p:cNvSpPr>
          <p:nvPr/>
        </p:nvSpPr>
        <p:spPr>
          <a:xfrm>
            <a:off x="427767" y="1309848"/>
            <a:ext cx="2860964" cy="524800"/>
          </a:xfrm>
          <a:prstGeom prst="rect">
            <a:avLst/>
          </a:prstGeom>
        </p:spPr>
        <p:txBody>
          <a:bodyPr spcFirstLastPara="1" vert="horz" wrap="square" lIns="91425" tIns="91425" rIns="91425" bIns="91425" rtlCol="0" anchor="t" anchorCtr="0">
            <a:normAutofit fontScale="92500"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Photo Consistency</a:t>
            </a:r>
          </a:p>
        </p:txBody>
      </p:sp>
      <p:sp>
        <p:nvSpPr>
          <p:cNvPr id="3" name="Google Shape;130;p28">
            <a:extLst>
              <a:ext uri="{FF2B5EF4-FFF2-40B4-BE49-F238E27FC236}">
                <a16:creationId xmlns:a16="http://schemas.microsoft.com/office/drawing/2014/main" id="{6E2CE69B-1729-68CA-12C4-6B39D9754079}"/>
              </a:ext>
            </a:extLst>
          </p:cNvPr>
          <p:cNvSpPr txBox="1">
            <a:spLocks/>
          </p:cNvSpPr>
          <p:nvPr/>
        </p:nvSpPr>
        <p:spPr>
          <a:xfrm>
            <a:off x="427767" y="3166600"/>
            <a:ext cx="2860964" cy="524800"/>
          </a:xfrm>
          <a:prstGeom prst="rect">
            <a:avLst/>
          </a:prstGeom>
        </p:spPr>
        <p:txBody>
          <a:bodyPr spcFirstLastPara="1" vert="horz" wrap="square" lIns="91425" tIns="91425" rIns="91425" bIns="91425" rtlCol="0" anchor="t" anchorCtr="0">
            <a:normAutofit fontScale="92500"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Depth Consistency</a:t>
            </a:r>
          </a:p>
        </p:txBody>
      </p:sp>
      <p:sp>
        <p:nvSpPr>
          <p:cNvPr id="4" name="Google Shape;130;p28">
            <a:extLst>
              <a:ext uri="{FF2B5EF4-FFF2-40B4-BE49-F238E27FC236}">
                <a16:creationId xmlns:a16="http://schemas.microsoft.com/office/drawing/2014/main" id="{931DE4F6-BA5E-E9F3-ACB0-A7BF9E1F4BAC}"/>
              </a:ext>
            </a:extLst>
          </p:cNvPr>
          <p:cNvSpPr txBox="1">
            <a:spLocks/>
          </p:cNvSpPr>
          <p:nvPr/>
        </p:nvSpPr>
        <p:spPr>
          <a:xfrm>
            <a:off x="427767" y="4842941"/>
            <a:ext cx="3016827" cy="705211"/>
          </a:xfrm>
          <a:prstGeom prst="rect">
            <a:avLst/>
          </a:prstGeom>
        </p:spPr>
        <p:txBody>
          <a:bodyPr spcFirstLastPara="1" vert="horz" wrap="square" lIns="91425" tIns="91425" rIns="91425" bIns="91425" rtlCol="0" anchor="t" anchorCtr="0">
            <a:normAutofit fontScale="925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Shading Consistency</a:t>
            </a:r>
          </a:p>
        </p:txBody>
      </p:sp>
      <p:pic>
        <p:nvPicPr>
          <p:cNvPr id="6" name="Picture 5" descr="A close-up of a symbol&#10;&#10;Description automatically generated">
            <a:extLst>
              <a:ext uri="{FF2B5EF4-FFF2-40B4-BE49-F238E27FC236}">
                <a16:creationId xmlns:a16="http://schemas.microsoft.com/office/drawing/2014/main" id="{A7D50232-930B-38FD-C2FD-8D1993B10D81}"/>
              </a:ext>
            </a:extLst>
          </p:cNvPr>
          <p:cNvPicPr>
            <a:picLocks noChangeAspect="1"/>
          </p:cNvPicPr>
          <p:nvPr/>
        </p:nvPicPr>
        <p:blipFill>
          <a:blip r:embed="rId6"/>
          <a:stretch>
            <a:fillRect/>
          </a:stretch>
        </p:blipFill>
        <p:spPr>
          <a:xfrm>
            <a:off x="3840019" y="2056823"/>
            <a:ext cx="4927600" cy="749300"/>
          </a:xfrm>
          <a:prstGeom prst="rect">
            <a:avLst/>
          </a:prstGeom>
        </p:spPr>
      </p:pic>
      <p:pic>
        <p:nvPicPr>
          <p:cNvPr id="8" name="Picture 7" descr="A black text with a white background&#10;&#10;Description automatically generated">
            <a:extLst>
              <a:ext uri="{FF2B5EF4-FFF2-40B4-BE49-F238E27FC236}">
                <a16:creationId xmlns:a16="http://schemas.microsoft.com/office/drawing/2014/main" id="{0A48B9DC-1657-0BF1-E2CA-A62D9DAC9D54}"/>
              </a:ext>
            </a:extLst>
          </p:cNvPr>
          <p:cNvPicPr>
            <a:picLocks noChangeAspect="1"/>
          </p:cNvPicPr>
          <p:nvPr/>
        </p:nvPicPr>
        <p:blipFill>
          <a:blip r:embed="rId7"/>
          <a:stretch>
            <a:fillRect/>
          </a:stretch>
        </p:blipFill>
        <p:spPr>
          <a:xfrm>
            <a:off x="3689927" y="3841179"/>
            <a:ext cx="4978400" cy="939800"/>
          </a:xfrm>
          <a:prstGeom prst="rect">
            <a:avLst/>
          </a:prstGeom>
        </p:spPr>
      </p:pic>
      <p:pic>
        <p:nvPicPr>
          <p:cNvPr id="10" name="Picture 9">
            <a:extLst>
              <a:ext uri="{FF2B5EF4-FFF2-40B4-BE49-F238E27FC236}">
                <a16:creationId xmlns:a16="http://schemas.microsoft.com/office/drawing/2014/main" id="{D87B4646-6913-1013-77A6-74D7F1E50EA2}"/>
              </a:ext>
            </a:extLst>
          </p:cNvPr>
          <p:cNvPicPr>
            <a:picLocks noChangeAspect="1"/>
          </p:cNvPicPr>
          <p:nvPr/>
        </p:nvPicPr>
        <p:blipFill>
          <a:blip r:embed="rId8"/>
          <a:stretch>
            <a:fillRect/>
          </a:stretch>
        </p:blipFill>
        <p:spPr>
          <a:xfrm>
            <a:off x="2209800" y="5814416"/>
            <a:ext cx="7772400" cy="652720"/>
          </a:xfrm>
          <a:prstGeom prst="rect">
            <a:avLst/>
          </a:prstGeom>
        </p:spPr>
      </p:pic>
      <p:pic>
        <p:nvPicPr>
          <p:cNvPr id="41" name="Audio 40">
            <a:extLst>
              <a:ext uri="{FF2B5EF4-FFF2-40B4-BE49-F238E27FC236}">
                <a16:creationId xmlns:a16="http://schemas.microsoft.com/office/drawing/2014/main" id="{9DD68FF3-63B7-818E-BD73-DECD6955185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929922163"/>
      </p:ext>
    </p:extLst>
  </p:cSld>
  <p:clrMapOvr>
    <a:masterClrMapping/>
  </p:clrMapOvr>
  <mc:AlternateContent xmlns:mc="http://schemas.openxmlformats.org/markup-compatibility/2006">
    <mc:Choice xmlns:p14="http://schemas.microsoft.com/office/powerpoint/2010/main" Requires="p14">
      <p:transition spd="slow" p14:dur="2000" advTm="29307"/>
    </mc:Choice>
    <mc:Fallback>
      <p:transition spd="slow" advTm="29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1"/>
                </p:tgtEl>
              </p:cMediaNode>
            </p:audio>
          </p:childTnLst>
        </p:cTn>
      </p:par>
    </p:tnLst>
    <p:bldLst>
      <p:bldP spid="2"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Updated Pipeline for Depth Estimation</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a:t>
            </a:fld>
            <a:endParaRPr/>
          </a:p>
        </p:txBody>
      </p:sp>
      <p:pic>
        <p:nvPicPr>
          <p:cNvPr id="15" name="Picture 14">
            <a:extLst>
              <a:ext uri="{FF2B5EF4-FFF2-40B4-BE49-F238E27FC236}">
                <a16:creationId xmlns:a16="http://schemas.microsoft.com/office/drawing/2014/main" id="{B80C1F6B-E2CB-3C28-924C-D8C78A666827}"/>
              </a:ext>
            </a:extLst>
          </p:cNvPr>
          <p:cNvPicPr>
            <a:picLocks noChangeAspect="1"/>
          </p:cNvPicPr>
          <p:nvPr/>
        </p:nvPicPr>
        <p:blipFill>
          <a:blip r:embed="rId6"/>
          <a:stretch>
            <a:fillRect/>
          </a:stretch>
        </p:blipFill>
        <p:spPr>
          <a:xfrm>
            <a:off x="6096000" y="3416300"/>
            <a:ext cx="0" cy="25400"/>
          </a:xfrm>
          <a:prstGeom prst="rect">
            <a:avLst/>
          </a:prstGeom>
        </p:spPr>
      </p:pic>
      <p:sp>
        <p:nvSpPr>
          <p:cNvPr id="24" name="TextBox 23">
            <a:extLst>
              <a:ext uri="{FF2B5EF4-FFF2-40B4-BE49-F238E27FC236}">
                <a16:creationId xmlns:a16="http://schemas.microsoft.com/office/drawing/2014/main" id="{299B8807-95BE-FFD6-EA7A-B72C9522F0F0}"/>
              </a:ext>
            </a:extLst>
          </p:cNvPr>
          <p:cNvSpPr txBox="1"/>
          <p:nvPr/>
        </p:nvSpPr>
        <p:spPr>
          <a:xfrm>
            <a:off x="10383409" y="4458887"/>
            <a:ext cx="1279002" cy="369332"/>
          </a:xfrm>
          <a:prstGeom prst="rect">
            <a:avLst/>
          </a:prstGeom>
          <a:noFill/>
        </p:spPr>
        <p:txBody>
          <a:bodyPr wrap="square" rtlCol="0">
            <a:spAutoFit/>
          </a:bodyPr>
          <a:lstStyle/>
          <a:p>
            <a:r>
              <a:rPr lang="en-US" dirty="0"/>
              <a:t>Final depth</a:t>
            </a:r>
          </a:p>
        </p:txBody>
      </p:sp>
      <p:sp>
        <p:nvSpPr>
          <p:cNvPr id="25" name="TextBox 24">
            <a:extLst>
              <a:ext uri="{FF2B5EF4-FFF2-40B4-BE49-F238E27FC236}">
                <a16:creationId xmlns:a16="http://schemas.microsoft.com/office/drawing/2014/main" id="{90CBE536-9ECE-B018-81EF-199E6FEDBC68}"/>
              </a:ext>
            </a:extLst>
          </p:cNvPr>
          <p:cNvSpPr txBox="1"/>
          <p:nvPr/>
        </p:nvSpPr>
        <p:spPr>
          <a:xfrm>
            <a:off x="8736261" y="4458887"/>
            <a:ext cx="1279002" cy="369332"/>
          </a:xfrm>
          <a:prstGeom prst="rect">
            <a:avLst/>
          </a:prstGeom>
          <a:noFill/>
        </p:spPr>
        <p:txBody>
          <a:bodyPr wrap="square" rtlCol="0">
            <a:spAutoFit/>
          </a:bodyPr>
          <a:lstStyle/>
          <a:p>
            <a:r>
              <a:rPr lang="en-US" dirty="0"/>
              <a:t>Lighting</a:t>
            </a:r>
          </a:p>
        </p:txBody>
      </p:sp>
      <p:sp>
        <p:nvSpPr>
          <p:cNvPr id="26" name="TextBox 25">
            <a:extLst>
              <a:ext uri="{FF2B5EF4-FFF2-40B4-BE49-F238E27FC236}">
                <a16:creationId xmlns:a16="http://schemas.microsoft.com/office/drawing/2014/main" id="{0330A0DB-02C6-8AE4-E806-42E79CEA3D51}"/>
              </a:ext>
            </a:extLst>
          </p:cNvPr>
          <p:cNvSpPr txBox="1"/>
          <p:nvPr/>
        </p:nvSpPr>
        <p:spPr>
          <a:xfrm>
            <a:off x="6930026" y="4484109"/>
            <a:ext cx="1279002" cy="369332"/>
          </a:xfrm>
          <a:prstGeom prst="rect">
            <a:avLst/>
          </a:prstGeom>
          <a:noFill/>
        </p:spPr>
        <p:txBody>
          <a:bodyPr wrap="square" rtlCol="0">
            <a:spAutoFit/>
          </a:bodyPr>
          <a:lstStyle/>
          <a:p>
            <a:r>
              <a:rPr lang="en-US" dirty="0"/>
              <a:t>Shading</a:t>
            </a:r>
          </a:p>
        </p:txBody>
      </p:sp>
      <p:sp>
        <p:nvSpPr>
          <p:cNvPr id="27" name="TextBox 26">
            <a:extLst>
              <a:ext uri="{FF2B5EF4-FFF2-40B4-BE49-F238E27FC236}">
                <a16:creationId xmlns:a16="http://schemas.microsoft.com/office/drawing/2014/main" id="{9AD95AC9-8B60-4F52-B148-4313BBF792E4}"/>
              </a:ext>
            </a:extLst>
          </p:cNvPr>
          <p:cNvSpPr txBox="1"/>
          <p:nvPr/>
        </p:nvSpPr>
        <p:spPr>
          <a:xfrm>
            <a:off x="4782848" y="4488983"/>
            <a:ext cx="1454528" cy="369332"/>
          </a:xfrm>
          <a:prstGeom prst="rect">
            <a:avLst/>
          </a:prstGeom>
          <a:noFill/>
        </p:spPr>
        <p:txBody>
          <a:bodyPr wrap="square" rtlCol="0">
            <a:spAutoFit/>
          </a:bodyPr>
          <a:lstStyle/>
          <a:p>
            <a:r>
              <a:rPr lang="en-US" dirty="0"/>
              <a:t>Initial depth</a:t>
            </a:r>
          </a:p>
        </p:txBody>
      </p:sp>
      <p:sp>
        <p:nvSpPr>
          <p:cNvPr id="28" name="TextBox 27">
            <a:extLst>
              <a:ext uri="{FF2B5EF4-FFF2-40B4-BE49-F238E27FC236}">
                <a16:creationId xmlns:a16="http://schemas.microsoft.com/office/drawing/2014/main" id="{C0DCBBBA-B9F5-070E-EDAB-68D567548AE7}"/>
              </a:ext>
            </a:extLst>
          </p:cNvPr>
          <p:cNvSpPr txBox="1"/>
          <p:nvPr/>
        </p:nvSpPr>
        <p:spPr>
          <a:xfrm>
            <a:off x="2369245" y="6156857"/>
            <a:ext cx="1722534" cy="646331"/>
          </a:xfrm>
          <a:prstGeom prst="rect">
            <a:avLst/>
          </a:prstGeom>
          <a:noFill/>
        </p:spPr>
        <p:txBody>
          <a:bodyPr wrap="square" rtlCol="0">
            <a:spAutoFit/>
          </a:bodyPr>
          <a:lstStyle/>
          <a:p>
            <a:pPr algn="ctr"/>
            <a:r>
              <a:rPr lang="en-US" dirty="0"/>
              <a:t>Correspondence Confidence</a:t>
            </a:r>
          </a:p>
        </p:txBody>
      </p:sp>
      <p:sp>
        <p:nvSpPr>
          <p:cNvPr id="29" name="TextBox 28">
            <a:extLst>
              <a:ext uri="{FF2B5EF4-FFF2-40B4-BE49-F238E27FC236}">
                <a16:creationId xmlns:a16="http://schemas.microsoft.com/office/drawing/2014/main" id="{D0154AA0-551B-2AA8-8572-B51370003257}"/>
              </a:ext>
            </a:extLst>
          </p:cNvPr>
          <p:cNvSpPr txBox="1"/>
          <p:nvPr/>
        </p:nvSpPr>
        <p:spPr>
          <a:xfrm>
            <a:off x="2375381" y="4007974"/>
            <a:ext cx="1722534" cy="646331"/>
          </a:xfrm>
          <a:prstGeom prst="rect">
            <a:avLst/>
          </a:prstGeom>
          <a:noFill/>
        </p:spPr>
        <p:txBody>
          <a:bodyPr wrap="square" rtlCol="0">
            <a:spAutoFit/>
          </a:bodyPr>
          <a:lstStyle/>
          <a:p>
            <a:pPr algn="ctr"/>
            <a:r>
              <a:rPr lang="en-US" dirty="0"/>
              <a:t>Defocus Confidence</a:t>
            </a:r>
          </a:p>
        </p:txBody>
      </p:sp>
      <p:sp>
        <p:nvSpPr>
          <p:cNvPr id="30" name="Rectangle 29">
            <a:extLst>
              <a:ext uri="{FF2B5EF4-FFF2-40B4-BE49-F238E27FC236}">
                <a16:creationId xmlns:a16="http://schemas.microsoft.com/office/drawing/2014/main" id="{C921AF14-DD14-CD78-BB6C-99FA915F3181}"/>
              </a:ext>
            </a:extLst>
          </p:cNvPr>
          <p:cNvSpPr/>
          <p:nvPr/>
        </p:nvSpPr>
        <p:spPr>
          <a:xfrm>
            <a:off x="2263277" y="1550504"/>
            <a:ext cx="1946742" cy="7686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Local depth estimation</a:t>
            </a:r>
          </a:p>
        </p:txBody>
      </p:sp>
      <p:sp>
        <p:nvSpPr>
          <p:cNvPr id="31" name="Rectangle 30">
            <a:extLst>
              <a:ext uri="{FF2B5EF4-FFF2-40B4-BE49-F238E27FC236}">
                <a16:creationId xmlns:a16="http://schemas.microsoft.com/office/drawing/2014/main" id="{FD62C1AD-9B3C-F409-617E-85ACD5A98892}"/>
              </a:ext>
            </a:extLst>
          </p:cNvPr>
          <p:cNvSpPr/>
          <p:nvPr/>
        </p:nvSpPr>
        <p:spPr>
          <a:xfrm>
            <a:off x="4385269" y="1555004"/>
            <a:ext cx="1946742" cy="7686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Regularize w/o shading</a:t>
            </a:r>
          </a:p>
        </p:txBody>
      </p:sp>
      <p:sp>
        <p:nvSpPr>
          <p:cNvPr id="32" name="Rectangle 31">
            <a:extLst>
              <a:ext uri="{FF2B5EF4-FFF2-40B4-BE49-F238E27FC236}">
                <a16:creationId xmlns:a16="http://schemas.microsoft.com/office/drawing/2014/main" id="{927BE5F0-812D-0086-2865-DA281CE8C04A}"/>
              </a:ext>
            </a:extLst>
          </p:cNvPr>
          <p:cNvSpPr/>
          <p:nvPr/>
        </p:nvSpPr>
        <p:spPr>
          <a:xfrm>
            <a:off x="6546048" y="1550504"/>
            <a:ext cx="1946742" cy="7686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Estimate Shading</a:t>
            </a:r>
          </a:p>
        </p:txBody>
      </p:sp>
      <p:sp>
        <p:nvSpPr>
          <p:cNvPr id="33" name="Rectangle 32">
            <a:extLst>
              <a:ext uri="{FF2B5EF4-FFF2-40B4-BE49-F238E27FC236}">
                <a16:creationId xmlns:a16="http://schemas.microsoft.com/office/drawing/2014/main" id="{50A72B7E-2C69-1F4F-79D8-357FC0275425}"/>
              </a:ext>
            </a:extLst>
          </p:cNvPr>
          <p:cNvSpPr/>
          <p:nvPr/>
        </p:nvSpPr>
        <p:spPr>
          <a:xfrm>
            <a:off x="8668040" y="1544149"/>
            <a:ext cx="1103751" cy="7686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Estimate Lighting</a:t>
            </a:r>
          </a:p>
        </p:txBody>
      </p:sp>
      <p:sp>
        <p:nvSpPr>
          <p:cNvPr id="34" name="Rectangle 33">
            <a:extLst>
              <a:ext uri="{FF2B5EF4-FFF2-40B4-BE49-F238E27FC236}">
                <a16:creationId xmlns:a16="http://schemas.microsoft.com/office/drawing/2014/main" id="{BC5949D8-3AA8-8C19-0403-E07F8D9C6CCD}"/>
              </a:ext>
            </a:extLst>
          </p:cNvPr>
          <p:cNvSpPr/>
          <p:nvPr/>
        </p:nvSpPr>
        <p:spPr>
          <a:xfrm>
            <a:off x="9914145" y="1544149"/>
            <a:ext cx="1946742" cy="7686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Regularize w/ shading</a:t>
            </a:r>
          </a:p>
        </p:txBody>
      </p:sp>
      <p:sp>
        <p:nvSpPr>
          <p:cNvPr id="35" name="TextBox 34">
            <a:extLst>
              <a:ext uri="{FF2B5EF4-FFF2-40B4-BE49-F238E27FC236}">
                <a16:creationId xmlns:a16="http://schemas.microsoft.com/office/drawing/2014/main" id="{FCBD3D9A-6B03-63E5-BE98-42F014BB1E39}"/>
              </a:ext>
            </a:extLst>
          </p:cNvPr>
          <p:cNvSpPr txBox="1"/>
          <p:nvPr/>
        </p:nvSpPr>
        <p:spPr>
          <a:xfrm>
            <a:off x="196145" y="4345609"/>
            <a:ext cx="1722534" cy="646331"/>
          </a:xfrm>
          <a:prstGeom prst="rect">
            <a:avLst/>
          </a:prstGeom>
          <a:noFill/>
        </p:spPr>
        <p:txBody>
          <a:bodyPr wrap="square" rtlCol="0">
            <a:spAutoFit/>
          </a:bodyPr>
          <a:lstStyle/>
          <a:p>
            <a:pPr algn="ctr"/>
            <a:r>
              <a:rPr lang="en-US" dirty="0"/>
              <a:t>Central Pinhole view</a:t>
            </a:r>
          </a:p>
        </p:txBody>
      </p:sp>
      <p:cxnSp>
        <p:nvCxnSpPr>
          <p:cNvPr id="37" name="Straight Arrow Connector 36">
            <a:extLst>
              <a:ext uri="{FF2B5EF4-FFF2-40B4-BE49-F238E27FC236}">
                <a16:creationId xmlns:a16="http://schemas.microsoft.com/office/drawing/2014/main" id="{8057ABCD-7BD0-7682-E2C2-28A0C1C163D3}"/>
              </a:ext>
            </a:extLst>
          </p:cNvPr>
          <p:cNvCxnSpPr>
            <a:cxnSpLocks/>
            <a:endCxn id="30" idx="1"/>
          </p:cNvCxnSpPr>
          <p:nvPr/>
        </p:nvCxnSpPr>
        <p:spPr>
          <a:xfrm flipV="1">
            <a:off x="1141457" y="1934817"/>
            <a:ext cx="1121820" cy="4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E23934BA-1089-CF36-7262-AAA8932BBF1D}"/>
              </a:ext>
            </a:extLst>
          </p:cNvPr>
          <p:cNvCxnSpPr>
            <a:cxnSpLocks/>
          </p:cNvCxnSpPr>
          <p:nvPr/>
        </p:nvCxnSpPr>
        <p:spPr>
          <a:xfrm>
            <a:off x="10877546" y="1021767"/>
            <a:ext cx="0" cy="5290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1C5E31B5-AE5C-D47C-7A9F-C46F2830A70C}"/>
              </a:ext>
            </a:extLst>
          </p:cNvPr>
          <p:cNvCxnSpPr>
            <a:cxnSpLocks/>
            <a:endCxn id="31" idx="1"/>
          </p:cNvCxnSpPr>
          <p:nvPr/>
        </p:nvCxnSpPr>
        <p:spPr>
          <a:xfrm>
            <a:off x="4210019" y="1934817"/>
            <a:ext cx="175250" cy="4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3C914084-E8D9-1DB9-B3F5-9FDD4EAFD384}"/>
              </a:ext>
            </a:extLst>
          </p:cNvPr>
          <p:cNvCxnSpPr>
            <a:cxnSpLocks/>
            <a:endCxn id="32" idx="1"/>
          </p:cNvCxnSpPr>
          <p:nvPr/>
        </p:nvCxnSpPr>
        <p:spPr>
          <a:xfrm>
            <a:off x="6313769" y="1932567"/>
            <a:ext cx="232279" cy="2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79CE363F-AA55-28EE-2C67-6C2954E6FFEC}"/>
              </a:ext>
            </a:extLst>
          </p:cNvPr>
          <p:cNvCxnSpPr>
            <a:cxnSpLocks/>
          </p:cNvCxnSpPr>
          <p:nvPr/>
        </p:nvCxnSpPr>
        <p:spPr>
          <a:xfrm>
            <a:off x="8474548" y="1926212"/>
            <a:ext cx="232279" cy="2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81B13499-D422-FDB7-CF7B-CF17F03B00F5}"/>
              </a:ext>
            </a:extLst>
          </p:cNvPr>
          <p:cNvCxnSpPr>
            <a:cxnSpLocks/>
            <a:stCxn id="33" idx="3"/>
            <a:endCxn id="34" idx="1"/>
          </p:cNvCxnSpPr>
          <p:nvPr/>
        </p:nvCxnSpPr>
        <p:spPr>
          <a:xfrm>
            <a:off x="9771791" y="1928462"/>
            <a:ext cx="14235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AFFD522E-4E00-353A-ECE2-A26A2528CD8B}"/>
              </a:ext>
            </a:extLst>
          </p:cNvPr>
          <p:cNvCxnSpPr>
            <a:cxnSpLocks/>
          </p:cNvCxnSpPr>
          <p:nvPr/>
        </p:nvCxnSpPr>
        <p:spPr>
          <a:xfrm flipV="1">
            <a:off x="3236648" y="1021767"/>
            <a:ext cx="7650868" cy="25222"/>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9D5AABC7-8A6D-FE73-0993-20F197E50C48}"/>
              </a:ext>
            </a:extLst>
          </p:cNvPr>
          <p:cNvCxnSpPr>
            <a:cxnSpLocks/>
            <a:endCxn id="30" idx="0"/>
          </p:cNvCxnSpPr>
          <p:nvPr/>
        </p:nvCxnSpPr>
        <p:spPr>
          <a:xfrm>
            <a:off x="3236648" y="1031743"/>
            <a:ext cx="0" cy="518761"/>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A411F690-052C-4FC2-F1E6-D6D083638D7E}"/>
              </a:ext>
            </a:extLst>
          </p:cNvPr>
          <p:cNvCxnSpPr>
            <a:cxnSpLocks/>
          </p:cNvCxnSpPr>
          <p:nvPr/>
        </p:nvCxnSpPr>
        <p:spPr>
          <a:xfrm>
            <a:off x="1141457" y="1939317"/>
            <a:ext cx="0" cy="919838"/>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EF34D00C-6FD2-4A51-53F1-08DDDBB5E16E}"/>
              </a:ext>
            </a:extLst>
          </p:cNvPr>
          <p:cNvCxnSpPr>
            <a:cxnSpLocks/>
          </p:cNvCxnSpPr>
          <p:nvPr/>
        </p:nvCxnSpPr>
        <p:spPr>
          <a:xfrm>
            <a:off x="7506433" y="1031743"/>
            <a:ext cx="0" cy="518761"/>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D289132A-BC1F-69A1-7927-E9EA228307A8}"/>
              </a:ext>
            </a:extLst>
          </p:cNvPr>
          <p:cNvCxnSpPr>
            <a:cxnSpLocks/>
          </p:cNvCxnSpPr>
          <p:nvPr/>
        </p:nvCxnSpPr>
        <p:spPr>
          <a:xfrm>
            <a:off x="5358639" y="1021766"/>
            <a:ext cx="0" cy="518761"/>
          </a:xfrm>
          <a:prstGeom prst="line">
            <a:avLst/>
          </a:prstGeom>
        </p:spPr>
        <p:style>
          <a:lnRef idx="2">
            <a:schemeClr val="dk1"/>
          </a:lnRef>
          <a:fillRef idx="0">
            <a:schemeClr val="dk1"/>
          </a:fillRef>
          <a:effectRef idx="1">
            <a:schemeClr val="dk1"/>
          </a:effectRef>
          <a:fontRef idx="minor">
            <a:schemeClr val="tx1"/>
          </a:fontRef>
        </p:style>
      </p:cxnSp>
      <p:pic>
        <p:nvPicPr>
          <p:cNvPr id="133" name="Picture 132" descr="A close up of a shell&#10;&#10;Description automatically generated">
            <a:extLst>
              <a:ext uri="{FF2B5EF4-FFF2-40B4-BE49-F238E27FC236}">
                <a16:creationId xmlns:a16="http://schemas.microsoft.com/office/drawing/2014/main" id="{E8CB62AD-FBCE-74DB-A09F-0D71EAB556B4}"/>
              </a:ext>
            </a:extLst>
          </p:cNvPr>
          <p:cNvPicPr>
            <a:picLocks noChangeAspect="1"/>
          </p:cNvPicPr>
          <p:nvPr/>
        </p:nvPicPr>
        <p:blipFill>
          <a:blip r:embed="rId7"/>
          <a:stretch>
            <a:fillRect/>
          </a:stretch>
        </p:blipFill>
        <p:spPr>
          <a:xfrm>
            <a:off x="200288" y="2852367"/>
            <a:ext cx="1946742" cy="1555946"/>
          </a:xfrm>
          <a:prstGeom prst="rect">
            <a:avLst/>
          </a:prstGeom>
        </p:spPr>
      </p:pic>
      <p:pic>
        <p:nvPicPr>
          <p:cNvPr id="135" name="Picture 134" descr="A black and white image of a shell&#10;&#10;Description automatically generated">
            <a:extLst>
              <a:ext uri="{FF2B5EF4-FFF2-40B4-BE49-F238E27FC236}">
                <a16:creationId xmlns:a16="http://schemas.microsoft.com/office/drawing/2014/main" id="{13E9C499-6516-2C2F-0184-25608146F363}"/>
              </a:ext>
            </a:extLst>
          </p:cNvPr>
          <p:cNvPicPr>
            <a:picLocks noChangeAspect="1"/>
          </p:cNvPicPr>
          <p:nvPr/>
        </p:nvPicPr>
        <p:blipFill>
          <a:blip r:embed="rId8"/>
          <a:stretch>
            <a:fillRect/>
          </a:stretch>
        </p:blipFill>
        <p:spPr>
          <a:xfrm>
            <a:off x="2325431" y="2487473"/>
            <a:ext cx="1881436" cy="1503750"/>
          </a:xfrm>
          <a:prstGeom prst="rect">
            <a:avLst/>
          </a:prstGeom>
        </p:spPr>
      </p:pic>
      <p:pic>
        <p:nvPicPr>
          <p:cNvPr id="137" name="Picture 136" descr="A black and white image of a shell&#10;&#10;Description automatically generated">
            <a:extLst>
              <a:ext uri="{FF2B5EF4-FFF2-40B4-BE49-F238E27FC236}">
                <a16:creationId xmlns:a16="http://schemas.microsoft.com/office/drawing/2014/main" id="{1EC5891E-6687-7D6B-1485-7B6EC850EEAE}"/>
              </a:ext>
            </a:extLst>
          </p:cNvPr>
          <p:cNvPicPr>
            <a:picLocks noChangeAspect="1"/>
          </p:cNvPicPr>
          <p:nvPr/>
        </p:nvPicPr>
        <p:blipFill>
          <a:blip r:embed="rId9"/>
          <a:stretch>
            <a:fillRect/>
          </a:stretch>
        </p:blipFill>
        <p:spPr>
          <a:xfrm>
            <a:off x="2289794" y="4707919"/>
            <a:ext cx="1881436" cy="1503750"/>
          </a:xfrm>
          <a:prstGeom prst="rect">
            <a:avLst/>
          </a:prstGeom>
        </p:spPr>
      </p:pic>
      <p:pic>
        <p:nvPicPr>
          <p:cNvPr id="139" name="Picture 138" descr="A colorful circle with a blue center&#10;&#10;Description automatically generated">
            <a:extLst>
              <a:ext uri="{FF2B5EF4-FFF2-40B4-BE49-F238E27FC236}">
                <a16:creationId xmlns:a16="http://schemas.microsoft.com/office/drawing/2014/main" id="{06EE0181-7B41-E352-BC05-A4CE7F6EC2B5}"/>
              </a:ext>
            </a:extLst>
          </p:cNvPr>
          <p:cNvPicPr>
            <a:picLocks noChangeAspect="1"/>
          </p:cNvPicPr>
          <p:nvPr/>
        </p:nvPicPr>
        <p:blipFill>
          <a:blip r:embed="rId10"/>
          <a:stretch>
            <a:fillRect/>
          </a:stretch>
        </p:blipFill>
        <p:spPr>
          <a:xfrm>
            <a:off x="4403586" y="2902941"/>
            <a:ext cx="1946742" cy="1555946"/>
          </a:xfrm>
          <a:prstGeom prst="rect">
            <a:avLst/>
          </a:prstGeom>
        </p:spPr>
      </p:pic>
      <p:pic>
        <p:nvPicPr>
          <p:cNvPr id="141" name="Picture 140" descr="A white shell in a circle&#10;&#10;Description automatically generated">
            <a:extLst>
              <a:ext uri="{FF2B5EF4-FFF2-40B4-BE49-F238E27FC236}">
                <a16:creationId xmlns:a16="http://schemas.microsoft.com/office/drawing/2014/main" id="{44ABF42A-AB8D-EF61-D471-5E4BE608C299}"/>
              </a:ext>
            </a:extLst>
          </p:cNvPr>
          <p:cNvPicPr>
            <a:picLocks noChangeAspect="1"/>
          </p:cNvPicPr>
          <p:nvPr/>
        </p:nvPicPr>
        <p:blipFill>
          <a:blip r:embed="rId11"/>
          <a:stretch>
            <a:fillRect/>
          </a:stretch>
        </p:blipFill>
        <p:spPr>
          <a:xfrm>
            <a:off x="6489594" y="2890021"/>
            <a:ext cx="1962906" cy="1568866"/>
          </a:xfrm>
          <a:prstGeom prst="rect">
            <a:avLst/>
          </a:prstGeom>
        </p:spPr>
      </p:pic>
      <p:pic>
        <p:nvPicPr>
          <p:cNvPr id="143" name="Picture 142">
            <a:extLst>
              <a:ext uri="{FF2B5EF4-FFF2-40B4-BE49-F238E27FC236}">
                <a16:creationId xmlns:a16="http://schemas.microsoft.com/office/drawing/2014/main" id="{202D18A9-83F8-2E04-9639-9B63B8BA2B6D}"/>
              </a:ext>
            </a:extLst>
          </p:cNvPr>
          <p:cNvPicPr>
            <a:picLocks noChangeAspect="1"/>
          </p:cNvPicPr>
          <p:nvPr/>
        </p:nvPicPr>
        <p:blipFill>
          <a:blip r:embed="rId12"/>
          <a:stretch>
            <a:fillRect/>
          </a:stretch>
        </p:blipFill>
        <p:spPr>
          <a:xfrm>
            <a:off x="6096000" y="3416300"/>
            <a:ext cx="0" cy="25400"/>
          </a:xfrm>
          <a:prstGeom prst="rect">
            <a:avLst/>
          </a:prstGeom>
        </p:spPr>
      </p:pic>
      <p:pic>
        <p:nvPicPr>
          <p:cNvPr id="147" name="Picture 146">
            <a:extLst>
              <a:ext uri="{FF2B5EF4-FFF2-40B4-BE49-F238E27FC236}">
                <a16:creationId xmlns:a16="http://schemas.microsoft.com/office/drawing/2014/main" id="{272A1D1F-C33A-0D27-409C-CA2B9A31AE81}"/>
              </a:ext>
            </a:extLst>
          </p:cNvPr>
          <p:cNvPicPr>
            <a:picLocks/>
          </p:cNvPicPr>
          <p:nvPr/>
        </p:nvPicPr>
        <p:blipFill>
          <a:blip r:embed="rId12"/>
          <a:stretch>
            <a:fillRect/>
          </a:stretch>
        </p:blipFill>
        <p:spPr>
          <a:xfrm flipH="1">
            <a:off x="8706827" y="2902941"/>
            <a:ext cx="1064964" cy="1552067"/>
          </a:xfrm>
          <a:prstGeom prst="rect">
            <a:avLst/>
          </a:prstGeom>
        </p:spPr>
      </p:pic>
      <p:pic>
        <p:nvPicPr>
          <p:cNvPr id="149" name="Picture 148" descr="A blue circle with a red and yellow background&#10;&#10;Description automatically generated">
            <a:extLst>
              <a:ext uri="{FF2B5EF4-FFF2-40B4-BE49-F238E27FC236}">
                <a16:creationId xmlns:a16="http://schemas.microsoft.com/office/drawing/2014/main" id="{83B4D331-5996-A516-4EF6-29953E50574C}"/>
              </a:ext>
            </a:extLst>
          </p:cNvPr>
          <p:cNvPicPr>
            <a:picLocks noChangeAspect="1"/>
          </p:cNvPicPr>
          <p:nvPr/>
        </p:nvPicPr>
        <p:blipFill>
          <a:blip r:embed="rId13"/>
          <a:stretch>
            <a:fillRect/>
          </a:stretch>
        </p:blipFill>
        <p:spPr>
          <a:xfrm>
            <a:off x="10055552" y="2903560"/>
            <a:ext cx="1946743" cy="1555947"/>
          </a:xfrm>
          <a:prstGeom prst="rect">
            <a:avLst/>
          </a:prstGeom>
        </p:spPr>
      </p:pic>
      <p:pic>
        <p:nvPicPr>
          <p:cNvPr id="49" name="Audio 48">
            <a:extLst>
              <a:ext uri="{FF2B5EF4-FFF2-40B4-BE49-F238E27FC236}">
                <a16:creationId xmlns:a16="http://schemas.microsoft.com/office/drawing/2014/main" id="{F97120F6-2417-BF21-F534-AAD88A7CB81A}"/>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685921204"/>
      </p:ext>
    </p:extLst>
  </p:cSld>
  <p:clrMapOvr>
    <a:masterClrMapping/>
  </p:clrMapOvr>
  <mc:AlternateContent xmlns:mc="http://schemas.openxmlformats.org/markup-compatibility/2006">
    <mc:Choice xmlns:p14="http://schemas.microsoft.com/office/powerpoint/2010/main" Requires="p14">
      <p:transition spd="slow" p14:dur="2000" advTm="29546"/>
    </mc:Choice>
    <mc:Fallback>
      <p:transition spd="slow" advTm="29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49"/>
                </p:tgtEl>
              </p:cMediaNode>
            </p:audio>
          </p:childTnLst>
        </p:cTn>
      </p:par>
    </p:tnLst>
    <p:bldLst>
      <p:bldP spid="24" grpId="0"/>
      <p:bldP spid="25" grpId="0"/>
      <p:bldP spid="25" grpId="1"/>
      <p:bldP spid="26" grpId="0"/>
      <p:bldP spid="27" grpId="0"/>
      <p:bldP spid="28" grpId="0"/>
      <p:bldP spid="29" grpId="0"/>
      <p:bldP spid="30" grpId="0" animBg="1"/>
      <p:bldP spid="31" grpId="0" animBg="1"/>
      <p:bldP spid="32" grpId="0" animBg="1"/>
      <p:bldP spid="33" grpId="0" animBg="1"/>
      <p:bldP spid="34" grpId="0" animBg="1"/>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Result: Flower</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7</a:t>
            </a:fld>
            <a:endParaRPr/>
          </a:p>
        </p:txBody>
      </p:sp>
      <p:pic>
        <p:nvPicPr>
          <p:cNvPr id="15" name="Picture 14">
            <a:extLst>
              <a:ext uri="{FF2B5EF4-FFF2-40B4-BE49-F238E27FC236}">
                <a16:creationId xmlns:a16="http://schemas.microsoft.com/office/drawing/2014/main" id="{B80C1F6B-E2CB-3C28-924C-D8C78A666827}"/>
              </a:ext>
            </a:extLst>
          </p:cNvPr>
          <p:cNvPicPr>
            <a:picLocks noChangeAspect="1"/>
          </p:cNvPicPr>
          <p:nvPr/>
        </p:nvPicPr>
        <p:blipFill>
          <a:blip r:embed="rId6"/>
          <a:stretch>
            <a:fillRect/>
          </a:stretch>
        </p:blipFill>
        <p:spPr>
          <a:xfrm>
            <a:off x="6096000" y="3416300"/>
            <a:ext cx="0" cy="25400"/>
          </a:xfrm>
          <a:prstGeom prst="rect">
            <a:avLst/>
          </a:prstGeom>
        </p:spPr>
      </p:pic>
      <p:sp>
        <p:nvSpPr>
          <p:cNvPr id="24" name="TextBox 23">
            <a:extLst>
              <a:ext uri="{FF2B5EF4-FFF2-40B4-BE49-F238E27FC236}">
                <a16:creationId xmlns:a16="http://schemas.microsoft.com/office/drawing/2014/main" id="{299B8807-95BE-FFD6-EA7A-B72C9522F0F0}"/>
              </a:ext>
            </a:extLst>
          </p:cNvPr>
          <p:cNvSpPr txBox="1"/>
          <p:nvPr/>
        </p:nvSpPr>
        <p:spPr>
          <a:xfrm>
            <a:off x="10389422" y="4530275"/>
            <a:ext cx="1279002" cy="369332"/>
          </a:xfrm>
          <a:prstGeom prst="rect">
            <a:avLst/>
          </a:prstGeom>
          <a:noFill/>
        </p:spPr>
        <p:txBody>
          <a:bodyPr wrap="square" rtlCol="0">
            <a:spAutoFit/>
          </a:bodyPr>
          <a:lstStyle/>
          <a:p>
            <a:r>
              <a:rPr lang="en-US" dirty="0"/>
              <a:t>Final depth</a:t>
            </a:r>
          </a:p>
        </p:txBody>
      </p:sp>
      <p:sp>
        <p:nvSpPr>
          <p:cNvPr id="26" name="TextBox 25">
            <a:extLst>
              <a:ext uri="{FF2B5EF4-FFF2-40B4-BE49-F238E27FC236}">
                <a16:creationId xmlns:a16="http://schemas.microsoft.com/office/drawing/2014/main" id="{0330A0DB-02C6-8AE4-E806-42E79CEA3D51}"/>
              </a:ext>
            </a:extLst>
          </p:cNvPr>
          <p:cNvSpPr txBox="1"/>
          <p:nvPr/>
        </p:nvSpPr>
        <p:spPr>
          <a:xfrm>
            <a:off x="8094087" y="4538698"/>
            <a:ext cx="1279002" cy="369332"/>
          </a:xfrm>
          <a:prstGeom prst="rect">
            <a:avLst/>
          </a:prstGeom>
          <a:noFill/>
        </p:spPr>
        <p:txBody>
          <a:bodyPr wrap="square" rtlCol="0">
            <a:spAutoFit/>
          </a:bodyPr>
          <a:lstStyle/>
          <a:p>
            <a:r>
              <a:rPr lang="en-US" dirty="0"/>
              <a:t>Shading</a:t>
            </a:r>
          </a:p>
        </p:txBody>
      </p:sp>
      <p:sp>
        <p:nvSpPr>
          <p:cNvPr id="27" name="TextBox 26">
            <a:extLst>
              <a:ext uri="{FF2B5EF4-FFF2-40B4-BE49-F238E27FC236}">
                <a16:creationId xmlns:a16="http://schemas.microsoft.com/office/drawing/2014/main" id="{9AD95AC9-8B60-4F52-B148-4313BBF792E4}"/>
              </a:ext>
            </a:extLst>
          </p:cNvPr>
          <p:cNvSpPr txBox="1"/>
          <p:nvPr/>
        </p:nvSpPr>
        <p:spPr>
          <a:xfrm>
            <a:off x="5201703" y="4538698"/>
            <a:ext cx="1454528" cy="369332"/>
          </a:xfrm>
          <a:prstGeom prst="rect">
            <a:avLst/>
          </a:prstGeom>
          <a:noFill/>
        </p:spPr>
        <p:txBody>
          <a:bodyPr wrap="square" rtlCol="0">
            <a:spAutoFit/>
          </a:bodyPr>
          <a:lstStyle/>
          <a:p>
            <a:r>
              <a:rPr lang="en-US" dirty="0"/>
              <a:t>Initial depth</a:t>
            </a:r>
          </a:p>
        </p:txBody>
      </p:sp>
      <p:sp>
        <p:nvSpPr>
          <p:cNvPr id="28" name="TextBox 27">
            <a:extLst>
              <a:ext uri="{FF2B5EF4-FFF2-40B4-BE49-F238E27FC236}">
                <a16:creationId xmlns:a16="http://schemas.microsoft.com/office/drawing/2014/main" id="{C0DCBBBA-B9F5-070E-EDAB-68D567548AE7}"/>
              </a:ext>
            </a:extLst>
          </p:cNvPr>
          <p:cNvSpPr txBox="1"/>
          <p:nvPr/>
        </p:nvSpPr>
        <p:spPr>
          <a:xfrm>
            <a:off x="2713608" y="5746558"/>
            <a:ext cx="1722534" cy="646331"/>
          </a:xfrm>
          <a:prstGeom prst="rect">
            <a:avLst/>
          </a:prstGeom>
          <a:noFill/>
        </p:spPr>
        <p:txBody>
          <a:bodyPr wrap="square" rtlCol="0">
            <a:spAutoFit/>
          </a:bodyPr>
          <a:lstStyle/>
          <a:p>
            <a:pPr algn="ctr"/>
            <a:r>
              <a:rPr lang="en-US" dirty="0"/>
              <a:t>Correspondence Confidence</a:t>
            </a:r>
          </a:p>
        </p:txBody>
      </p:sp>
      <p:sp>
        <p:nvSpPr>
          <p:cNvPr id="29" name="TextBox 28">
            <a:extLst>
              <a:ext uri="{FF2B5EF4-FFF2-40B4-BE49-F238E27FC236}">
                <a16:creationId xmlns:a16="http://schemas.microsoft.com/office/drawing/2014/main" id="{D0154AA0-551B-2AA8-8572-B51370003257}"/>
              </a:ext>
            </a:extLst>
          </p:cNvPr>
          <p:cNvSpPr txBox="1"/>
          <p:nvPr/>
        </p:nvSpPr>
        <p:spPr>
          <a:xfrm>
            <a:off x="2741285" y="3222580"/>
            <a:ext cx="1722534" cy="646331"/>
          </a:xfrm>
          <a:prstGeom prst="rect">
            <a:avLst/>
          </a:prstGeom>
          <a:noFill/>
        </p:spPr>
        <p:txBody>
          <a:bodyPr wrap="square" rtlCol="0">
            <a:spAutoFit/>
          </a:bodyPr>
          <a:lstStyle/>
          <a:p>
            <a:pPr algn="ctr"/>
            <a:r>
              <a:rPr lang="en-US" dirty="0"/>
              <a:t>Defocus Confidence</a:t>
            </a:r>
          </a:p>
        </p:txBody>
      </p:sp>
      <p:sp>
        <p:nvSpPr>
          <p:cNvPr id="35" name="TextBox 34">
            <a:extLst>
              <a:ext uri="{FF2B5EF4-FFF2-40B4-BE49-F238E27FC236}">
                <a16:creationId xmlns:a16="http://schemas.microsoft.com/office/drawing/2014/main" id="{FCBD3D9A-6B03-63E5-BE98-42F014BB1E39}"/>
              </a:ext>
            </a:extLst>
          </p:cNvPr>
          <p:cNvSpPr txBox="1"/>
          <p:nvPr/>
        </p:nvSpPr>
        <p:spPr>
          <a:xfrm>
            <a:off x="306522" y="4530275"/>
            <a:ext cx="1722534" cy="646331"/>
          </a:xfrm>
          <a:prstGeom prst="rect">
            <a:avLst/>
          </a:prstGeom>
          <a:noFill/>
        </p:spPr>
        <p:txBody>
          <a:bodyPr wrap="square" rtlCol="0">
            <a:spAutoFit/>
          </a:bodyPr>
          <a:lstStyle/>
          <a:p>
            <a:pPr algn="ctr"/>
            <a:r>
              <a:rPr lang="en-US" dirty="0"/>
              <a:t>Central Pinhole view</a:t>
            </a:r>
          </a:p>
        </p:txBody>
      </p:sp>
      <p:pic>
        <p:nvPicPr>
          <p:cNvPr id="143" name="Picture 142">
            <a:extLst>
              <a:ext uri="{FF2B5EF4-FFF2-40B4-BE49-F238E27FC236}">
                <a16:creationId xmlns:a16="http://schemas.microsoft.com/office/drawing/2014/main" id="{202D18A9-83F8-2E04-9639-9B63B8BA2B6D}"/>
              </a:ext>
            </a:extLst>
          </p:cNvPr>
          <p:cNvPicPr>
            <a:picLocks noChangeAspect="1"/>
          </p:cNvPicPr>
          <p:nvPr/>
        </p:nvPicPr>
        <p:blipFill>
          <a:blip r:embed="rId7"/>
          <a:stretch>
            <a:fillRect/>
          </a:stretch>
        </p:blipFill>
        <p:spPr>
          <a:xfrm>
            <a:off x="6096000" y="3416300"/>
            <a:ext cx="0" cy="25400"/>
          </a:xfrm>
          <a:prstGeom prst="rect">
            <a:avLst/>
          </a:prstGeom>
        </p:spPr>
      </p:pic>
      <p:pic>
        <p:nvPicPr>
          <p:cNvPr id="3" name="Picture 2" descr="Close-up of a purple flower&#10;&#10;Description automatically generated">
            <a:extLst>
              <a:ext uri="{FF2B5EF4-FFF2-40B4-BE49-F238E27FC236}">
                <a16:creationId xmlns:a16="http://schemas.microsoft.com/office/drawing/2014/main" id="{FA2D7C42-6484-0858-E837-D65280E01568}"/>
              </a:ext>
            </a:extLst>
          </p:cNvPr>
          <p:cNvPicPr>
            <a:picLocks noChangeAspect="1"/>
          </p:cNvPicPr>
          <p:nvPr/>
        </p:nvPicPr>
        <p:blipFill>
          <a:blip r:embed="rId8"/>
          <a:stretch>
            <a:fillRect/>
          </a:stretch>
        </p:blipFill>
        <p:spPr>
          <a:xfrm>
            <a:off x="278466" y="2988464"/>
            <a:ext cx="1929056" cy="1541811"/>
          </a:xfrm>
          <a:prstGeom prst="rect">
            <a:avLst/>
          </a:prstGeom>
        </p:spPr>
      </p:pic>
      <p:pic>
        <p:nvPicPr>
          <p:cNvPr id="5" name="Picture 4" descr="A close-up of a flower&#10;&#10;Description automatically generated">
            <a:extLst>
              <a:ext uri="{FF2B5EF4-FFF2-40B4-BE49-F238E27FC236}">
                <a16:creationId xmlns:a16="http://schemas.microsoft.com/office/drawing/2014/main" id="{A909E41C-16FF-F66B-7E65-2320EF2F3A99}"/>
              </a:ext>
            </a:extLst>
          </p:cNvPr>
          <p:cNvPicPr>
            <a:picLocks noChangeAspect="1"/>
          </p:cNvPicPr>
          <p:nvPr/>
        </p:nvPicPr>
        <p:blipFill>
          <a:blip r:embed="rId9"/>
          <a:stretch>
            <a:fillRect/>
          </a:stretch>
        </p:blipFill>
        <p:spPr>
          <a:xfrm>
            <a:off x="2673530" y="1724423"/>
            <a:ext cx="1881436" cy="1503750"/>
          </a:xfrm>
          <a:prstGeom prst="rect">
            <a:avLst/>
          </a:prstGeom>
        </p:spPr>
      </p:pic>
      <p:pic>
        <p:nvPicPr>
          <p:cNvPr id="7" name="Picture 6" descr="A close-up of a flower&#10;&#10;Description automatically generated">
            <a:extLst>
              <a:ext uri="{FF2B5EF4-FFF2-40B4-BE49-F238E27FC236}">
                <a16:creationId xmlns:a16="http://schemas.microsoft.com/office/drawing/2014/main" id="{1AF28E9E-FA36-F618-671D-32EF34DFEDB3}"/>
              </a:ext>
            </a:extLst>
          </p:cNvPr>
          <p:cNvPicPr>
            <a:picLocks noChangeAspect="1"/>
          </p:cNvPicPr>
          <p:nvPr/>
        </p:nvPicPr>
        <p:blipFill>
          <a:blip r:embed="rId10"/>
          <a:stretch>
            <a:fillRect/>
          </a:stretch>
        </p:blipFill>
        <p:spPr>
          <a:xfrm>
            <a:off x="2606982" y="4247318"/>
            <a:ext cx="1875793" cy="1499240"/>
          </a:xfrm>
          <a:prstGeom prst="rect">
            <a:avLst/>
          </a:prstGeom>
        </p:spPr>
      </p:pic>
      <p:pic>
        <p:nvPicPr>
          <p:cNvPr id="9" name="Picture 8" descr="A colorful background with different colors&#10;&#10;Description automatically generated with medium confidence">
            <a:extLst>
              <a:ext uri="{FF2B5EF4-FFF2-40B4-BE49-F238E27FC236}">
                <a16:creationId xmlns:a16="http://schemas.microsoft.com/office/drawing/2014/main" id="{6B2B7657-7EA5-D708-2F45-2E9D752DB24F}"/>
              </a:ext>
            </a:extLst>
          </p:cNvPr>
          <p:cNvPicPr>
            <a:picLocks noChangeAspect="1"/>
          </p:cNvPicPr>
          <p:nvPr/>
        </p:nvPicPr>
        <p:blipFill>
          <a:blip r:embed="rId11"/>
          <a:stretch>
            <a:fillRect/>
          </a:stretch>
        </p:blipFill>
        <p:spPr>
          <a:xfrm>
            <a:off x="4899930" y="2921225"/>
            <a:ext cx="1964118" cy="1569834"/>
          </a:xfrm>
          <a:prstGeom prst="rect">
            <a:avLst/>
          </a:prstGeom>
        </p:spPr>
      </p:pic>
      <p:pic>
        <p:nvPicPr>
          <p:cNvPr id="11" name="Picture 10" descr="A close-up of a flower&#10;&#10;Description automatically generated">
            <a:extLst>
              <a:ext uri="{FF2B5EF4-FFF2-40B4-BE49-F238E27FC236}">
                <a16:creationId xmlns:a16="http://schemas.microsoft.com/office/drawing/2014/main" id="{7BD325B5-D99D-E6D9-6AAF-B0085074C1FE}"/>
              </a:ext>
            </a:extLst>
          </p:cNvPr>
          <p:cNvPicPr>
            <a:picLocks noChangeAspect="1"/>
          </p:cNvPicPr>
          <p:nvPr/>
        </p:nvPicPr>
        <p:blipFill>
          <a:blip r:embed="rId12"/>
          <a:stretch>
            <a:fillRect/>
          </a:stretch>
        </p:blipFill>
        <p:spPr>
          <a:xfrm>
            <a:off x="7542277" y="2921225"/>
            <a:ext cx="1908438" cy="1525331"/>
          </a:xfrm>
          <a:prstGeom prst="rect">
            <a:avLst/>
          </a:prstGeom>
        </p:spPr>
      </p:pic>
      <p:pic>
        <p:nvPicPr>
          <p:cNvPr id="13" name="Picture 12" descr="A colorful background with different colors&#10;&#10;Description automatically generated with medium confidence">
            <a:extLst>
              <a:ext uri="{FF2B5EF4-FFF2-40B4-BE49-F238E27FC236}">
                <a16:creationId xmlns:a16="http://schemas.microsoft.com/office/drawing/2014/main" id="{0B01981A-97F9-A496-BA9C-800580001783}"/>
              </a:ext>
            </a:extLst>
          </p:cNvPr>
          <p:cNvPicPr>
            <a:picLocks noChangeAspect="1"/>
          </p:cNvPicPr>
          <p:nvPr/>
        </p:nvPicPr>
        <p:blipFill>
          <a:blip r:embed="rId13"/>
          <a:stretch>
            <a:fillRect/>
          </a:stretch>
        </p:blipFill>
        <p:spPr>
          <a:xfrm>
            <a:off x="10005095" y="2943476"/>
            <a:ext cx="1908439" cy="1525332"/>
          </a:xfrm>
          <a:prstGeom prst="rect">
            <a:avLst/>
          </a:prstGeom>
        </p:spPr>
      </p:pic>
      <p:pic>
        <p:nvPicPr>
          <p:cNvPr id="23" name="Audio 22">
            <a:extLst>
              <a:ext uri="{FF2B5EF4-FFF2-40B4-BE49-F238E27FC236}">
                <a16:creationId xmlns:a16="http://schemas.microsoft.com/office/drawing/2014/main" id="{2F7D0444-5A1B-9CE9-C1F8-E6E42EB1C1D1}"/>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62184580"/>
      </p:ext>
    </p:extLst>
  </p:cSld>
  <p:clrMapOvr>
    <a:masterClrMapping/>
  </p:clrMapOvr>
  <mc:AlternateContent xmlns:mc="http://schemas.openxmlformats.org/markup-compatibility/2006">
    <mc:Choice xmlns:p14="http://schemas.microsoft.com/office/powerpoint/2010/main" Requires="p14">
      <p:transition spd="slow" p14:dur="2000" advTm="24225"/>
    </mc:Choice>
    <mc:Fallback>
      <p:transition spd="slow" advTm="24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3"/>
                </p:tgtEl>
              </p:cMediaNode>
            </p:audio>
          </p:childTnLst>
        </p:cTn>
      </p:par>
    </p:tnLst>
    <p:bldLst>
      <p:bldP spid="24" grpId="0"/>
      <p:bldP spid="26" grpId="0"/>
      <p:bldP spid="27" grpId="0"/>
      <p:bldP spid="28" grpId="0"/>
      <p:bldP spid="29"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Failure case: Bottle</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a:t>
            </a:fld>
            <a:endParaRPr/>
          </a:p>
        </p:txBody>
      </p:sp>
      <p:pic>
        <p:nvPicPr>
          <p:cNvPr id="15" name="Picture 14">
            <a:extLst>
              <a:ext uri="{FF2B5EF4-FFF2-40B4-BE49-F238E27FC236}">
                <a16:creationId xmlns:a16="http://schemas.microsoft.com/office/drawing/2014/main" id="{B80C1F6B-E2CB-3C28-924C-D8C78A666827}"/>
              </a:ext>
            </a:extLst>
          </p:cNvPr>
          <p:cNvPicPr>
            <a:picLocks noChangeAspect="1"/>
          </p:cNvPicPr>
          <p:nvPr/>
        </p:nvPicPr>
        <p:blipFill>
          <a:blip r:embed="rId6"/>
          <a:stretch>
            <a:fillRect/>
          </a:stretch>
        </p:blipFill>
        <p:spPr>
          <a:xfrm>
            <a:off x="6096000" y="3416300"/>
            <a:ext cx="0" cy="25400"/>
          </a:xfrm>
          <a:prstGeom prst="rect">
            <a:avLst/>
          </a:prstGeom>
        </p:spPr>
      </p:pic>
      <p:sp>
        <p:nvSpPr>
          <p:cNvPr id="24" name="TextBox 23">
            <a:extLst>
              <a:ext uri="{FF2B5EF4-FFF2-40B4-BE49-F238E27FC236}">
                <a16:creationId xmlns:a16="http://schemas.microsoft.com/office/drawing/2014/main" id="{299B8807-95BE-FFD6-EA7A-B72C9522F0F0}"/>
              </a:ext>
            </a:extLst>
          </p:cNvPr>
          <p:cNvSpPr txBox="1"/>
          <p:nvPr/>
        </p:nvSpPr>
        <p:spPr>
          <a:xfrm>
            <a:off x="10389422" y="4530275"/>
            <a:ext cx="1279002" cy="369332"/>
          </a:xfrm>
          <a:prstGeom prst="rect">
            <a:avLst/>
          </a:prstGeom>
          <a:noFill/>
        </p:spPr>
        <p:txBody>
          <a:bodyPr wrap="square" rtlCol="0">
            <a:spAutoFit/>
          </a:bodyPr>
          <a:lstStyle/>
          <a:p>
            <a:r>
              <a:rPr lang="en-US" dirty="0"/>
              <a:t>Final depth</a:t>
            </a:r>
          </a:p>
        </p:txBody>
      </p:sp>
      <p:sp>
        <p:nvSpPr>
          <p:cNvPr id="26" name="TextBox 25">
            <a:extLst>
              <a:ext uri="{FF2B5EF4-FFF2-40B4-BE49-F238E27FC236}">
                <a16:creationId xmlns:a16="http://schemas.microsoft.com/office/drawing/2014/main" id="{0330A0DB-02C6-8AE4-E806-42E79CEA3D51}"/>
              </a:ext>
            </a:extLst>
          </p:cNvPr>
          <p:cNvSpPr txBox="1"/>
          <p:nvPr/>
        </p:nvSpPr>
        <p:spPr>
          <a:xfrm>
            <a:off x="8094087" y="4538698"/>
            <a:ext cx="1279002" cy="369332"/>
          </a:xfrm>
          <a:prstGeom prst="rect">
            <a:avLst/>
          </a:prstGeom>
          <a:noFill/>
        </p:spPr>
        <p:txBody>
          <a:bodyPr wrap="square" rtlCol="0">
            <a:spAutoFit/>
          </a:bodyPr>
          <a:lstStyle/>
          <a:p>
            <a:r>
              <a:rPr lang="en-US" dirty="0"/>
              <a:t>Shading</a:t>
            </a:r>
          </a:p>
        </p:txBody>
      </p:sp>
      <p:sp>
        <p:nvSpPr>
          <p:cNvPr id="27" name="TextBox 26">
            <a:extLst>
              <a:ext uri="{FF2B5EF4-FFF2-40B4-BE49-F238E27FC236}">
                <a16:creationId xmlns:a16="http://schemas.microsoft.com/office/drawing/2014/main" id="{9AD95AC9-8B60-4F52-B148-4313BBF792E4}"/>
              </a:ext>
            </a:extLst>
          </p:cNvPr>
          <p:cNvSpPr txBox="1"/>
          <p:nvPr/>
        </p:nvSpPr>
        <p:spPr>
          <a:xfrm>
            <a:off x="5201703" y="4538698"/>
            <a:ext cx="1454528" cy="369332"/>
          </a:xfrm>
          <a:prstGeom prst="rect">
            <a:avLst/>
          </a:prstGeom>
          <a:noFill/>
        </p:spPr>
        <p:txBody>
          <a:bodyPr wrap="square" rtlCol="0">
            <a:spAutoFit/>
          </a:bodyPr>
          <a:lstStyle/>
          <a:p>
            <a:r>
              <a:rPr lang="en-US" dirty="0"/>
              <a:t>Initial depth</a:t>
            </a:r>
          </a:p>
        </p:txBody>
      </p:sp>
      <p:sp>
        <p:nvSpPr>
          <p:cNvPr id="28" name="TextBox 27">
            <a:extLst>
              <a:ext uri="{FF2B5EF4-FFF2-40B4-BE49-F238E27FC236}">
                <a16:creationId xmlns:a16="http://schemas.microsoft.com/office/drawing/2014/main" id="{C0DCBBBA-B9F5-070E-EDAB-68D567548AE7}"/>
              </a:ext>
            </a:extLst>
          </p:cNvPr>
          <p:cNvSpPr txBox="1"/>
          <p:nvPr/>
        </p:nvSpPr>
        <p:spPr>
          <a:xfrm>
            <a:off x="2713608" y="5746558"/>
            <a:ext cx="1722534" cy="646331"/>
          </a:xfrm>
          <a:prstGeom prst="rect">
            <a:avLst/>
          </a:prstGeom>
          <a:noFill/>
        </p:spPr>
        <p:txBody>
          <a:bodyPr wrap="square" rtlCol="0">
            <a:spAutoFit/>
          </a:bodyPr>
          <a:lstStyle/>
          <a:p>
            <a:pPr algn="ctr"/>
            <a:r>
              <a:rPr lang="en-US" dirty="0"/>
              <a:t>Correspondence Confidence</a:t>
            </a:r>
          </a:p>
        </p:txBody>
      </p:sp>
      <p:sp>
        <p:nvSpPr>
          <p:cNvPr id="29" name="TextBox 28">
            <a:extLst>
              <a:ext uri="{FF2B5EF4-FFF2-40B4-BE49-F238E27FC236}">
                <a16:creationId xmlns:a16="http://schemas.microsoft.com/office/drawing/2014/main" id="{D0154AA0-551B-2AA8-8572-B51370003257}"/>
              </a:ext>
            </a:extLst>
          </p:cNvPr>
          <p:cNvSpPr txBox="1"/>
          <p:nvPr/>
        </p:nvSpPr>
        <p:spPr>
          <a:xfrm>
            <a:off x="2741285" y="3222580"/>
            <a:ext cx="1722534" cy="646331"/>
          </a:xfrm>
          <a:prstGeom prst="rect">
            <a:avLst/>
          </a:prstGeom>
          <a:noFill/>
        </p:spPr>
        <p:txBody>
          <a:bodyPr wrap="square" rtlCol="0">
            <a:spAutoFit/>
          </a:bodyPr>
          <a:lstStyle/>
          <a:p>
            <a:pPr algn="ctr"/>
            <a:r>
              <a:rPr lang="en-US" dirty="0"/>
              <a:t>Defocus Confidence</a:t>
            </a:r>
          </a:p>
        </p:txBody>
      </p:sp>
      <p:sp>
        <p:nvSpPr>
          <p:cNvPr id="35" name="TextBox 34">
            <a:extLst>
              <a:ext uri="{FF2B5EF4-FFF2-40B4-BE49-F238E27FC236}">
                <a16:creationId xmlns:a16="http://schemas.microsoft.com/office/drawing/2014/main" id="{FCBD3D9A-6B03-63E5-BE98-42F014BB1E39}"/>
              </a:ext>
            </a:extLst>
          </p:cNvPr>
          <p:cNvSpPr txBox="1"/>
          <p:nvPr/>
        </p:nvSpPr>
        <p:spPr>
          <a:xfrm>
            <a:off x="300835" y="4553063"/>
            <a:ext cx="1722534" cy="646331"/>
          </a:xfrm>
          <a:prstGeom prst="rect">
            <a:avLst/>
          </a:prstGeom>
          <a:noFill/>
        </p:spPr>
        <p:txBody>
          <a:bodyPr wrap="square" rtlCol="0">
            <a:spAutoFit/>
          </a:bodyPr>
          <a:lstStyle/>
          <a:p>
            <a:pPr algn="ctr"/>
            <a:r>
              <a:rPr lang="en-US" dirty="0"/>
              <a:t>Central Pinhole view</a:t>
            </a:r>
          </a:p>
        </p:txBody>
      </p:sp>
      <p:pic>
        <p:nvPicPr>
          <p:cNvPr id="143" name="Picture 142">
            <a:extLst>
              <a:ext uri="{FF2B5EF4-FFF2-40B4-BE49-F238E27FC236}">
                <a16:creationId xmlns:a16="http://schemas.microsoft.com/office/drawing/2014/main" id="{202D18A9-83F8-2E04-9639-9B63B8BA2B6D}"/>
              </a:ext>
            </a:extLst>
          </p:cNvPr>
          <p:cNvPicPr>
            <a:picLocks noChangeAspect="1"/>
          </p:cNvPicPr>
          <p:nvPr/>
        </p:nvPicPr>
        <p:blipFill>
          <a:blip r:embed="rId7"/>
          <a:stretch>
            <a:fillRect/>
          </a:stretch>
        </p:blipFill>
        <p:spPr>
          <a:xfrm>
            <a:off x="6096000" y="3416300"/>
            <a:ext cx="0" cy="25400"/>
          </a:xfrm>
          <a:prstGeom prst="rect">
            <a:avLst/>
          </a:prstGeom>
        </p:spPr>
      </p:pic>
      <p:sp>
        <p:nvSpPr>
          <p:cNvPr id="3" name="Google Shape;143;p29">
            <a:extLst>
              <a:ext uri="{FF2B5EF4-FFF2-40B4-BE49-F238E27FC236}">
                <a16:creationId xmlns:a16="http://schemas.microsoft.com/office/drawing/2014/main" id="{5C536B89-1D43-C3B4-41DE-389C5DCD4766}"/>
              </a:ext>
            </a:extLst>
          </p:cNvPr>
          <p:cNvSpPr txBox="1">
            <a:spLocks/>
          </p:cNvSpPr>
          <p:nvPr/>
        </p:nvSpPr>
        <p:spPr>
          <a:xfrm>
            <a:off x="5201703" y="6306704"/>
            <a:ext cx="7999932" cy="586257"/>
          </a:xfrm>
          <a:prstGeom prst="rect">
            <a:avLst/>
          </a:prstGeom>
        </p:spPr>
        <p:txBody>
          <a:bodyPr spcFirstLastPara="1" vert="horz" wrap="square" lIns="91425" tIns="91425" rIns="91425" bIns="91425" rtlCol="0" anchor="t" anchorCtr="0">
            <a:normAutofit fontScale="77500" lnSpcReduction="2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b="1" dirty="0">
                <a:latin typeface="+mj-lt"/>
              </a:rPr>
              <a:t>Due to </a:t>
            </a:r>
            <a:r>
              <a:rPr lang="en-US" b="1" dirty="0" err="1">
                <a:latin typeface="+mj-lt"/>
              </a:rPr>
              <a:t>specularity</a:t>
            </a:r>
            <a:r>
              <a:rPr lang="en-US" b="1" dirty="0">
                <a:latin typeface="+mj-lt"/>
              </a:rPr>
              <a:t> the initial depth map is incorrect!</a:t>
            </a:r>
          </a:p>
        </p:txBody>
      </p:sp>
      <p:pic>
        <p:nvPicPr>
          <p:cNvPr id="5" name="Picture 4" descr="A close up of a bottle&#10;&#10;Description automatically generated">
            <a:extLst>
              <a:ext uri="{FF2B5EF4-FFF2-40B4-BE49-F238E27FC236}">
                <a16:creationId xmlns:a16="http://schemas.microsoft.com/office/drawing/2014/main" id="{40D4A333-12DD-A71B-F144-AA871BCF51C6}"/>
              </a:ext>
            </a:extLst>
          </p:cNvPr>
          <p:cNvPicPr>
            <a:picLocks noChangeAspect="1"/>
          </p:cNvPicPr>
          <p:nvPr/>
        </p:nvPicPr>
        <p:blipFill>
          <a:blip r:embed="rId8"/>
          <a:stretch>
            <a:fillRect/>
          </a:stretch>
        </p:blipFill>
        <p:spPr>
          <a:xfrm>
            <a:off x="261199" y="2993713"/>
            <a:ext cx="1881436" cy="1503750"/>
          </a:xfrm>
          <a:prstGeom prst="rect">
            <a:avLst/>
          </a:prstGeom>
        </p:spPr>
      </p:pic>
      <p:pic>
        <p:nvPicPr>
          <p:cNvPr id="7" name="Picture 6" descr="A dark room with a window&#10;&#10;Description automatically generated">
            <a:extLst>
              <a:ext uri="{FF2B5EF4-FFF2-40B4-BE49-F238E27FC236}">
                <a16:creationId xmlns:a16="http://schemas.microsoft.com/office/drawing/2014/main" id="{55CC3B43-F2B9-F824-DBCB-87D0860EBCD1}"/>
              </a:ext>
            </a:extLst>
          </p:cNvPr>
          <p:cNvPicPr>
            <a:picLocks noChangeAspect="1"/>
          </p:cNvPicPr>
          <p:nvPr/>
        </p:nvPicPr>
        <p:blipFill>
          <a:blip r:embed="rId9"/>
          <a:stretch>
            <a:fillRect/>
          </a:stretch>
        </p:blipFill>
        <p:spPr>
          <a:xfrm>
            <a:off x="2601339" y="4242808"/>
            <a:ext cx="1881436" cy="1503750"/>
          </a:xfrm>
          <a:prstGeom prst="rect">
            <a:avLst/>
          </a:prstGeom>
        </p:spPr>
      </p:pic>
      <p:pic>
        <p:nvPicPr>
          <p:cNvPr id="9" name="Picture 8" descr="A black background with a light shining on it&#10;&#10;Description automatically generated">
            <a:extLst>
              <a:ext uri="{FF2B5EF4-FFF2-40B4-BE49-F238E27FC236}">
                <a16:creationId xmlns:a16="http://schemas.microsoft.com/office/drawing/2014/main" id="{17535CC2-DA32-78F8-AE06-F3EF49D7204B}"/>
              </a:ext>
            </a:extLst>
          </p:cNvPr>
          <p:cNvPicPr>
            <a:picLocks noChangeAspect="1"/>
          </p:cNvPicPr>
          <p:nvPr/>
        </p:nvPicPr>
        <p:blipFill>
          <a:blip r:embed="rId10"/>
          <a:stretch>
            <a:fillRect/>
          </a:stretch>
        </p:blipFill>
        <p:spPr>
          <a:xfrm>
            <a:off x="2601339" y="1718829"/>
            <a:ext cx="1881437" cy="1503751"/>
          </a:xfrm>
          <a:prstGeom prst="rect">
            <a:avLst/>
          </a:prstGeom>
        </p:spPr>
      </p:pic>
      <p:pic>
        <p:nvPicPr>
          <p:cNvPr id="11" name="Picture 10" descr="A blue and red background&#10;&#10;Description automatically generated">
            <a:extLst>
              <a:ext uri="{FF2B5EF4-FFF2-40B4-BE49-F238E27FC236}">
                <a16:creationId xmlns:a16="http://schemas.microsoft.com/office/drawing/2014/main" id="{F9D1B1F4-010E-C684-C59C-AF1CBA233957}"/>
              </a:ext>
            </a:extLst>
          </p:cNvPr>
          <p:cNvPicPr>
            <a:picLocks noChangeAspect="1"/>
          </p:cNvPicPr>
          <p:nvPr/>
        </p:nvPicPr>
        <p:blipFill>
          <a:blip r:embed="rId11"/>
          <a:stretch>
            <a:fillRect/>
          </a:stretch>
        </p:blipFill>
        <p:spPr>
          <a:xfrm>
            <a:off x="4862754" y="2886262"/>
            <a:ext cx="1946742" cy="1555946"/>
          </a:xfrm>
          <a:prstGeom prst="rect">
            <a:avLst/>
          </a:prstGeom>
        </p:spPr>
      </p:pic>
      <p:pic>
        <p:nvPicPr>
          <p:cNvPr id="4" name="Picture 3">
            <a:extLst>
              <a:ext uri="{FF2B5EF4-FFF2-40B4-BE49-F238E27FC236}">
                <a16:creationId xmlns:a16="http://schemas.microsoft.com/office/drawing/2014/main" id="{3E7FDF8A-385C-38FE-E7DA-D7E5B7783ACF}"/>
              </a:ext>
            </a:extLst>
          </p:cNvPr>
          <p:cNvPicPr>
            <a:picLocks noChangeAspect="1"/>
          </p:cNvPicPr>
          <p:nvPr/>
        </p:nvPicPr>
        <p:blipFill>
          <a:blip r:embed="rId12"/>
          <a:stretch>
            <a:fillRect/>
          </a:stretch>
        </p:blipFill>
        <p:spPr>
          <a:xfrm>
            <a:off x="7395571" y="2835863"/>
            <a:ext cx="2072857" cy="1656744"/>
          </a:xfrm>
          <a:prstGeom prst="rect">
            <a:avLst/>
          </a:prstGeom>
        </p:spPr>
      </p:pic>
      <p:pic>
        <p:nvPicPr>
          <p:cNvPr id="8" name="Picture 7" descr="A blue and red background&#10;&#10;Description automatically generated">
            <a:extLst>
              <a:ext uri="{FF2B5EF4-FFF2-40B4-BE49-F238E27FC236}">
                <a16:creationId xmlns:a16="http://schemas.microsoft.com/office/drawing/2014/main" id="{19F25176-8E9F-5324-70D4-A8C04E8AE978}"/>
              </a:ext>
            </a:extLst>
          </p:cNvPr>
          <p:cNvPicPr>
            <a:picLocks noChangeAspect="1"/>
          </p:cNvPicPr>
          <p:nvPr/>
        </p:nvPicPr>
        <p:blipFill>
          <a:blip r:embed="rId13"/>
          <a:stretch>
            <a:fillRect/>
          </a:stretch>
        </p:blipFill>
        <p:spPr>
          <a:xfrm>
            <a:off x="9920123" y="2778604"/>
            <a:ext cx="2108088" cy="1684903"/>
          </a:xfrm>
          <a:prstGeom prst="rect">
            <a:avLst/>
          </a:prstGeom>
        </p:spPr>
      </p:pic>
      <p:pic>
        <p:nvPicPr>
          <p:cNvPr id="14" name="Audio 13">
            <a:extLst>
              <a:ext uri="{FF2B5EF4-FFF2-40B4-BE49-F238E27FC236}">
                <a16:creationId xmlns:a16="http://schemas.microsoft.com/office/drawing/2014/main" id="{A869D8F3-90BD-E907-C8BA-AD3D4F75702E}"/>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13588558"/>
      </p:ext>
    </p:extLst>
  </p:cSld>
  <p:clrMapOvr>
    <a:masterClrMapping/>
  </p:clrMapOvr>
  <mc:AlternateContent xmlns:mc="http://schemas.openxmlformats.org/markup-compatibility/2006" xmlns:p14="http://schemas.microsoft.com/office/powerpoint/2010/main">
    <mc:Choice Requires="p14">
      <p:transition spd="slow" p14:dur="2000" advTm="15836"/>
    </mc:Choice>
    <mc:Fallback xmlns="">
      <p:transition spd="slow" advTm="15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4"/>
                </p:tgtEl>
              </p:cMediaNode>
            </p:audio>
          </p:childTnLst>
        </p:cTn>
      </p:par>
    </p:tnLst>
    <p:bldLst>
      <p:bldP spid="24" grpId="0"/>
      <p:bldP spid="26" grpId="0"/>
      <p:bldP spid="27" grpId="0"/>
      <p:bldP spid="28" grpId="0"/>
      <p:bldP spid="29" grpId="0"/>
      <p:bldP spid="3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Solution:</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a:t>
            </a:fld>
            <a:endParaRPr/>
          </a:p>
        </p:txBody>
      </p:sp>
      <p:sp>
        <p:nvSpPr>
          <p:cNvPr id="7" name="Google Shape;130;p28">
            <a:extLst>
              <a:ext uri="{FF2B5EF4-FFF2-40B4-BE49-F238E27FC236}">
                <a16:creationId xmlns:a16="http://schemas.microsoft.com/office/drawing/2014/main" id="{6504EA2C-9AD2-D342-AE83-E8810685B2B3}"/>
              </a:ext>
            </a:extLst>
          </p:cNvPr>
          <p:cNvSpPr txBox="1">
            <a:spLocks noGrp="1"/>
          </p:cNvSpPr>
          <p:nvPr>
            <p:ph type="body" idx="1"/>
          </p:nvPr>
        </p:nvSpPr>
        <p:spPr>
          <a:xfrm>
            <a:off x="5787736" y="1205345"/>
            <a:ext cx="6240474" cy="5012277"/>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US" dirty="0"/>
              <a:t>Identify and remove the specular component!</a:t>
            </a:r>
          </a:p>
          <a:p>
            <a:pPr marL="0" lvl="0" indent="0">
              <a:spcBef>
                <a:spcPts val="1200"/>
              </a:spcBef>
              <a:buNone/>
            </a:pPr>
            <a:r>
              <a:rPr lang="en-US" b="1" u="sng" dirty="0"/>
              <a:t>Observation</a:t>
            </a:r>
            <a:r>
              <a:rPr lang="en-US" dirty="0"/>
              <a:t>:</a:t>
            </a:r>
          </a:p>
          <a:p>
            <a:pPr marL="457200" lvl="0" indent="-342900">
              <a:spcBef>
                <a:spcPts val="1200"/>
              </a:spcBef>
            </a:pPr>
            <a:r>
              <a:rPr lang="en-US" dirty="0"/>
              <a:t>Specular pixels will have higher intensities in the estimated lighting.</a:t>
            </a:r>
          </a:p>
          <a:p>
            <a:pPr marL="0" lvl="0" indent="0" algn="l" rtl="0">
              <a:spcBef>
                <a:spcPts val="0"/>
              </a:spcBef>
              <a:spcAft>
                <a:spcPts val="0"/>
              </a:spcAft>
              <a:buNone/>
            </a:pPr>
            <a:endParaRPr dirty="0"/>
          </a:p>
          <a:p>
            <a:pPr marL="0" lvl="0" indent="0" algn="l" rtl="0">
              <a:spcBef>
                <a:spcPts val="1200"/>
              </a:spcBef>
              <a:spcAft>
                <a:spcPts val="0"/>
              </a:spcAft>
              <a:buNone/>
            </a:pPr>
            <a:r>
              <a:rPr lang="en" b="1" u="sng" dirty="0"/>
              <a:t>Problem</a:t>
            </a:r>
            <a:r>
              <a:rPr lang="en" dirty="0"/>
              <a:t>:</a:t>
            </a:r>
            <a:endParaRPr dirty="0"/>
          </a:p>
          <a:p>
            <a:pPr marL="457200" lvl="0" indent="-342900" algn="l" rtl="0">
              <a:spcBef>
                <a:spcPts val="1200"/>
              </a:spcBef>
              <a:spcAft>
                <a:spcPts val="0"/>
              </a:spcAft>
              <a:buSzPts val="1800"/>
              <a:buChar char="●"/>
            </a:pPr>
            <a:r>
              <a:rPr lang="en" dirty="0"/>
              <a:t>Classify every pixel as diffuse or specular.</a:t>
            </a:r>
            <a:br>
              <a:rPr lang="en" dirty="0"/>
            </a:br>
            <a:endParaRPr lang="en" dirty="0"/>
          </a:p>
          <a:p>
            <a:pPr marL="0" lvl="0" indent="0">
              <a:spcBef>
                <a:spcPts val="1200"/>
              </a:spcBef>
              <a:buNone/>
            </a:pPr>
            <a:r>
              <a:rPr lang="en-US" b="1" u="sng" dirty="0"/>
              <a:t>Approach</a:t>
            </a:r>
            <a:r>
              <a:rPr lang="en-US" dirty="0"/>
              <a:t>:</a:t>
            </a:r>
          </a:p>
          <a:p>
            <a:pPr marL="457200" lvl="0" indent="-342900">
              <a:spcBef>
                <a:spcPts val="1200"/>
              </a:spcBef>
            </a:pPr>
            <a:r>
              <a:rPr lang="en-US" dirty="0"/>
              <a:t>Along with the lighting estimation, measure its confidence at every pixel.</a:t>
            </a:r>
            <a:endParaRPr dirty="0"/>
          </a:p>
        </p:txBody>
      </p:sp>
      <p:sp>
        <p:nvSpPr>
          <p:cNvPr id="8" name="Google Shape;131;p28">
            <a:extLst>
              <a:ext uri="{FF2B5EF4-FFF2-40B4-BE49-F238E27FC236}">
                <a16:creationId xmlns:a16="http://schemas.microsoft.com/office/drawing/2014/main" id="{B73DAD70-0C93-75DB-BC65-B6C319CB594A}"/>
              </a:ext>
            </a:extLst>
          </p:cNvPr>
          <p:cNvSpPr txBox="1"/>
          <p:nvPr/>
        </p:nvSpPr>
        <p:spPr>
          <a:xfrm>
            <a:off x="-1" y="6480023"/>
            <a:ext cx="5933210" cy="410393"/>
          </a:xfrm>
          <a:prstGeom prst="rect">
            <a:avLst/>
          </a:prstGeom>
          <a:noFill/>
          <a:ln>
            <a:noFill/>
          </a:ln>
        </p:spPr>
        <p:txBody>
          <a:bodyPr spcFirstLastPara="1" wrap="square" lIns="121900" tIns="121900" rIns="121900" bIns="121900" anchor="t" anchorCtr="0">
            <a:spAutoFit/>
          </a:bodyPr>
          <a:lstStyle/>
          <a:p>
            <a:r>
              <a:rPr lang="en" sz="1067" b="1" dirty="0"/>
              <a:t>Reference:</a:t>
            </a:r>
            <a:r>
              <a:rPr lang="en" sz="1067" b="1" dirty="0">
                <a:hlinkClick r:id="rId6"/>
              </a:rPr>
              <a:t> </a:t>
            </a:r>
            <a:r>
              <a:rPr lang="en-US" sz="1067" dirty="0">
                <a:hlinkClick r:id="rId7"/>
              </a:rPr>
              <a:t>https://</a:t>
            </a:r>
            <a:r>
              <a:rPr lang="en-US" sz="1067" dirty="0" err="1">
                <a:hlinkClick r:id="rId7"/>
              </a:rPr>
              <a:t>ieeexplore.ieee.org</a:t>
            </a:r>
            <a:r>
              <a:rPr lang="en-US" sz="1067" dirty="0">
                <a:hlinkClick r:id="rId7"/>
              </a:rPr>
              <a:t>/document/6143951</a:t>
            </a:r>
            <a:endParaRPr sz="1067" dirty="0"/>
          </a:p>
        </p:txBody>
      </p:sp>
      <p:pic>
        <p:nvPicPr>
          <p:cNvPr id="9" name="Picture 8" descr="A close up of a bottle&#10;&#10;Description automatically generated">
            <a:extLst>
              <a:ext uri="{FF2B5EF4-FFF2-40B4-BE49-F238E27FC236}">
                <a16:creationId xmlns:a16="http://schemas.microsoft.com/office/drawing/2014/main" id="{0C4552F1-9CEE-29CB-1B35-D577353817BE}"/>
              </a:ext>
            </a:extLst>
          </p:cNvPr>
          <p:cNvPicPr>
            <a:picLocks noChangeAspect="1"/>
          </p:cNvPicPr>
          <p:nvPr/>
        </p:nvPicPr>
        <p:blipFill>
          <a:blip r:embed="rId8"/>
          <a:stretch>
            <a:fillRect/>
          </a:stretch>
        </p:blipFill>
        <p:spPr>
          <a:xfrm>
            <a:off x="297366" y="1619363"/>
            <a:ext cx="4792794" cy="3830672"/>
          </a:xfrm>
          <a:prstGeom prst="rect">
            <a:avLst/>
          </a:prstGeom>
        </p:spPr>
      </p:pic>
      <p:sp>
        <p:nvSpPr>
          <p:cNvPr id="10" name="Rectangle 9">
            <a:extLst>
              <a:ext uri="{FF2B5EF4-FFF2-40B4-BE49-F238E27FC236}">
                <a16:creationId xmlns:a16="http://schemas.microsoft.com/office/drawing/2014/main" id="{885A8A82-910C-8A9B-621A-EA534F7A21CA}"/>
              </a:ext>
            </a:extLst>
          </p:cNvPr>
          <p:cNvSpPr/>
          <p:nvPr/>
        </p:nvSpPr>
        <p:spPr>
          <a:xfrm>
            <a:off x="71120" y="2186916"/>
            <a:ext cx="2062480" cy="352552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2" name="Audio 21">
            <a:extLst>
              <a:ext uri="{FF2B5EF4-FFF2-40B4-BE49-F238E27FC236}">
                <a16:creationId xmlns:a16="http://schemas.microsoft.com/office/drawing/2014/main" id="{85A974DF-4260-22DB-E7E0-4CAA1F79480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99897655"/>
      </p:ext>
    </p:extLst>
  </p:cSld>
  <p:clrMapOvr>
    <a:masterClrMapping/>
  </p:clrMapOvr>
  <mc:AlternateContent xmlns:mc="http://schemas.openxmlformats.org/markup-compatibility/2006">
    <mc:Choice xmlns:p14="http://schemas.microsoft.com/office/powerpoint/2010/main" Requires="p14">
      <p:transition spd="slow" p14:dur="2000" advTm="27573"/>
    </mc:Choice>
    <mc:Fallback>
      <p:transition spd="slow" advTm="27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22"/>
                </p:tgtEl>
              </p:cMediaNode>
            </p:audio>
          </p:childTnLst>
        </p:cTn>
      </p:par>
    </p:tnLst>
    <p:bldLst>
      <p:bldP spid="7" grpId="0" uiExpand="1" build="p"/>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
</p:tagLst>
</file>

<file path=ppt/tags/tag2.xml><?xml version="1.0" encoding="utf-8"?>
<p:tagLst xmlns:a="http://schemas.openxmlformats.org/drawingml/2006/main" xmlns:r="http://schemas.openxmlformats.org/officeDocument/2006/relationships" xmlns:p="http://schemas.openxmlformats.org/presentationml/2006/main">
  <p:tag name="TIMING" val="|3.8|4.7|7.9|3.6|7.9|12.4|16.6|24.4"/>
</p:tagLst>
</file>

<file path=ppt/tags/tag3.xml><?xml version="1.0" encoding="utf-8"?>
<p:tagLst xmlns:a="http://schemas.openxmlformats.org/drawingml/2006/main" xmlns:r="http://schemas.openxmlformats.org/officeDocument/2006/relationships" xmlns:p="http://schemas.openxmlformats.org/presentationml/2006/main">
  <p:tag name="TIMING" val="|8.6|11.2|4.6"/>
</p:tagLst>
</file>

<file path=ppt/tags/tag4.xml><?xml version="1.0" encoding="utf-8"?>
<p:tagLst xmlns:a="http://schemas.openxmlformats.org/drawingml/2006/main" xmlns:r="http://schemas.openxmlformats.org/officeDocument/2006/relationships" xmlns:p="http://schemas.openxmlformats.org/presentationml/2006/main">
  <p:tag name="TIMING" val="|8.2|1.2|4.4|6.9|0.9|6"/>
</p:tagLst>
</file>

<file path=ppt/tags/tag5.xml><?xml version="1.0" encoding="utf-8"?>
<p:tagLst xmlns:a="http://schemas.openxmlformats.org/drawingml/2006/main" xmlns:r="http://schemas.openxmlformats.org/officeDocument/2006/relationships" xmlns:p="http://schemas.openxmlformats.org/presentationml/2006/main">
  <p:tag name="TIMING" val="|2.1|15.4"/>
</p:tagLst>
</file>

<file path=ppt/tags/tag6.xml><?xml version="1.0" encoding="utf-8"?>
<p:tagLst xmlns:a="http://schemas.openxmlformats.org/drawingml/2006/main" xmlns:r="http://schemas.openxmlformats.org/officeDocument/2006/relationships" xmlns:p="http://schemas.openxmlformats.org/presentationml/2006/main">
  <p:tag name="TIMING" val="|2.8|10.4"/>
</p:tagLst>
</file>

<file path=ppt/tags/tag7.xml><?xml version="1.0" encoding="utf-8"?>
<p:tagLst xmlns:a="http://schemas.openxmlformats.org/drawingml/2006/main" xmlns:r="http://schemas.openxmlformats.org/officeDocument/2006/relationships" xmlns:p="http://schemas.openxmlformats.org/presentationml/2006/main">
  <p:tag name="TIMING" val="|4"/>
</p:tagLst>
</file>

<file path=ppt/tags/tag8.xml><?xml version="1.0" encoding="utf-8"?>
<p:tagLst xmlns:a="http://schemas.openxmlformats.org/drawingml/2006/main" xmlns:r="http://schemas.openxmlformats.org/officeDocument/2006/relationships" xmlns:p="http://schemas.openxmlformats.org/presentationml/2006/main">
  <p:tag name="TIMING" val="|5|7.5|19.4|8.5|6.2|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1370</TotalTime>
  <Words>1258</Words>
  <Application>Microsoft Macintosh PowerPoint</Application>
  <PresentationFormat>Widescreen</PresentationFormat>
  <Paragraphs>148</Paragraphs>
  <Slides>12</Slides>
  <Notes>12</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Calibri Light</vt:lpstr>
      <vt:lpstr>Cambria Math</vt:lpstr>
      <vt:lpstr>CMR10</vt:lpstr>
      <vt:lpstr>Helvetica Neue</vt:lpstr>
      <vt:lpstr>Merriweather</vt:lpstr>
      <vt:lpstr>Open Sans</vt:lpstr>
      <vt:lpstr>Open Sans Light</vt:lpstr>
      <vt:lpstr>Office Theme</vt:lpstr>
      <vt:lpstr>PowerPoint Presentation</vt:lpstr>
      <vt:lpstr>Cues from Light-field Image</vt:lpstr>
      <vt:lpstr>Prior Work</vt:lpstr>
      <vt:lpstr>Angular Coherency</vt:lpstr>
      <vt:lpstr>Cues from Angular Coherency </vt:lpstr>
      <vt:lpstr>Updated Pipeline for Depth Estimation</vt:lpstr>
      <vt:lpstr>Result: Flower</vt:lpstr>
      <vt:lpstr>Failure case: Bottle</vt:lpstr>
      <vt:lpstr>Solution:</vt:lpstr>
      <vt:lpstr>Approach</vt:lpstr>
      <vt:lpstr>Failure case: Bottle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Rutika Moharir</dc:creator>
  <cp:lastModifiedBy>Rutika Moharir</cp:lastModifiedBy>
  <cp:revision>17</cp:revision>
  <dcterms:created xsi:type="dcterms:W3CDTF">2023-12-18T20:15:50Z</dcterms:created>
  <dcterms:modified xsi:type="dcterms:W3CDTF">2023-12-19T19:13:06Z</dcterms:modified>
</cp:coreProperties>
</file>